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84" r:id="rId2"/>
    <p:sldId id="293" r:id="rId3"/>
    <p:sldId id="316" r:id="rId4"/>
    <p:sldId id="313" r:id="rId5"/>
    <p:sldId id="318" r:id="rId6"/>
    <p:sldId id="324" r:id="rId7"/>
    <p:sldId id="309" r:id="rId8"/>
    <p:sldId id="292" r:id="rId9"/>
    <p:sldId id="299" r:id="rId10"/>
    <p:sldId id="321" r:id="rId11"/>
    <p:sldId id="315" r:id="rId12"/>
    <p:sldId id="323" r:id="rId13"/>
    <p:sldId id="322" r:id="rId14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主题样式 1 - 强调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41" autoAdjust="0"/>
  </p:normalViewPr>
  <p:slideViewPr>
    <p:cSldViewPr>
      <p:cViewPr varScale="1">
        <p:scale>
          <a:sx n="107" d="100"/>
          <a:sy n="107" d="100"/>
        </p:scale>
        <p:origin x="-173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4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24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DFDCBBFC-4FC4-4F72-A2BD-146476B9911C}" type="datetimeFigureOut">
              <a:rPr lang="zh-CN" altLang="en-US"/>
              <a:pPr>
                <a:defRPr/>
              </a:pPr>
              <a:t>2019/3/13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7AF46253-02FB-457B-A215-4A9967B19C3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</a:defRPr>
            </a:lvl1pPr>
          </a:lstStyle>
          <a:p>
            <a:pPr>
              <a:defRPr/>
            </a:pPr>
            <a:fld id="{416B3185-152A-4D21-A480-52B16A24AC9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6" r:id="rId2"/>
    <p:sldLayoutId id="2147483655" r:id="rId3"/>
    <p:sldLayoutId id="2147483654" r:id="rId4"/>
    <p:sldLayoutId id="2147483653" r:id="rId5"/>
    <p:sldLayoutId id="2147483652" r:id="rId6"/>
    <p:sldLayoutId id="2147483660" r:id="rId7"/>
    <p:sldLayoutId id="2147483658" r:id="rId8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TextBox 16"/>
          <p:cNvSpPr txBox="1">
            <a:spLocks noChangeArrowheads="1"/>
          </p:cNvSpPr>
          <p:nvPr/>
        </p:nvSpPr>
        <p:spPr bwMode="auto">
          <a:xfrm>
            <a:off x="1763688" y="1714488"/>
            <a:ext cx="621510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CN" altLang="en-US" sz="3200" b="1" dirty="0" smtClean="0">
                <a:solidFill>
                  <a:srgbClr val="CC0000"/>
                </a:solidFill>
                <a:latin typeface="Calibri" pitchFamily="34" charset="0"/>
              </a:rPr>
              <a:t>第八章       </a:t>
            </a:r>
            <a:r>
              <a:rPr lang="zh-CN" altLang="zh-CN" b="1" i="1" dirty="0" smtClean="0">
                <a:solidFill>
                  <a:srgbClr val="C00000"/>
                </a:solidFill>
              </a:rPr>
              <a:t>整式的乘法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403350" y="5300663"/>
            <a:ext cx="2016125" cy="1009650"/>
            <a:chOff x="340" y="3022"/>
            <a:chExt cx="1270" cy="636"/>
          </a:xfrm>
        </p:grpSpPr>
        <p:sp>
          <p:nvSpPr>
            <p:cNvPr id="12297" name="Oval 5"/>
            <p:cNvSpPr>
              <a:spLocks noChangeArrowheads="1"/>
            </p:cNvSpPr>
            <p:nvPr/>
          </p:nvSpPr>
          <p:spPr bwMode="auto">
            <a:xfrm>
              <a:off x="340" y="3022"/>
              <a:ext cx="1224" cy="636"/>
            </a:xfrm>
            <a:prstGeom prst="ellipse">
              <a:avLst/>
            </a:prstGeom>
            <a:gradFill rotWithShape="1">
              <a:gsLst>
                <a:gs pos="0">
                  <a:srgbClr val="D3E11F"/>
                </a:gs>
                <a:gs pos="100000">
                  <a:srgbClr val="DEEC22"/>
                </a:gs>
              </a:gsLst>
              <a:path path="rect">
                <a:fillToRect r="100000" b="100000"/>
              </a:path>
            </a:gradFill>
            <a:ln w="9525" algn="ctr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 sz="1800"/>
            </a:p>
          </p:txBody>
        </p:sp>
        <p:sp>
          <p:nvSpPr>
            <p:cNvPr id="12298" name="Rectangle 6">
              <a:hlinkClick r:id="rId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340" y="3149"/>
              <a:ext cx="127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zh-CN" altLang="en-US" sz="2800" dirty="0">
                  <a:latin typeface="宋体" charset="-122"/>
                </a:rPr>
                <a:t> </a:t>
              </a:r>
              <a:r>
                <a:rPr lang="zh-CN" altLang="en-US" sz="2800" b="1" dirty="0">
                  <a:solidFill>
                    <a:srgbClr val="CC0000"/>
                  </a:solidFill>
                  <a:latin typeface="宋体" charset="-122"/>
                </a:rPr>
                <a:t>学习新知</a:t>
              </a: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4932363" y="5229225"/>
            <a:ext cx="2160587" cy="1009650"/>
            <a:chOff x="2018" y="2976"/>
            <a:chExt cx="1361" cy="636"/>
          </a:xfrm>
        </p:grpSpPr>
        <p:sp>
          <p:nvSpPr>
            <p:cNvPr id="12300" name="Oval 8"/>
            <p:cNvSpPr>
              <a:spLocks noChangeArrowheads="1"/>
            </p:cNvSpPr>
            <p:nvPr/>
          </p:nvSpPr>
          <p:spPr bwMode="auto">
            <a:xfrm>
              <a:off x="2018" y="2976"/>
              <a:ext cx="1224" cy="636"/>
            </a:xfrm>
            <a:prstGeom prst="ellipse">
              <a:avLst/>
            </a:prstGeom>
            <a:gradFill rotWithShape="1">
              <a:gsLst>
                <a:gs pos="0">
                  <a:srgbClr val="D3E11F"/>
                </a:gs>
                <a:gs pos="100000">
                  <a:srgbClr val="DEEC22"/>
                </a:gs>
              </a:gsLst>
              <a:path path="rect">
                <a:fillToRect r="100000" b="100000"/>
              </a:path>
            </a:gradFill>
            <a:ln w="9525" algn="ctr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 sz="1800"/>
            </a:p>
          </p:txBody>
        </p:sp>
        <p:sp>
          <p:nvSpPr>
            <p:cNvPr id="12301" name="Rectangle 9">
              <a:hlinkClick r:id="rId3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109" y="3113"/>
              <a:ext cx="127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zh-CN" altLang="en-US" sz="2800" b="1" dirty="0">
                  <a:solidFill>
                    <a:srgbClr val="CC0000"/>
                  </a:solidFill>
                  <a:latin typeface="宋体" charset="-122"/>
                </a:rPr>
                <a:t>检测反馈</a:t>
              </a:r>
            </a:p>
          </p:txBody>
        </p:sp>
      </p:grpSp>
      <p:sp>
        <p:nvSpPr>
          <p:cNvPr id="11" name="矩形 10"/>
          <p:cNvSpPr/>
          <p:nvPr/>
        </p:nvSpPr>
        <p:spPr>
          <a:xfrm>
            <a:off x="500034" y="2928934"/>
            <a:ext cx="8514707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800" b="1" dirty="0" smtClean="0">
                <a:solidFill>
                  <a:srgbClr val="7030A0"/>
                </a:solidFill>
              </a:rPr>
              <a:t>8.4</a:t>
            </a:r>
            <a:r>
              <a:rPr lang="zh-CN" altLang="en-US" sz="4800" b="1" dirty="0" smtClean="0">
                <a:solidFill>
                  <a:srgbClr val="7030A0"/>
                </a:solidFill>
              </a:rPr>
              <a:t>　整式的乘法</a:t>
            </a:r>
            <a:r>
              <a:rPr lang="en-US" altLang="zh-CN" sz="4800" b="1" dirty="0" smtClean="0">
                <a:solidFill>
                  <a:srgbClr val="7030A0"/>
                </a:solidFill>
              </a:rPr>
              <a:t>(</a:t>
            </a:r>
            <a:r>
              <a:rPr lang="zh-CN" altLang="en-US" sz="4800" b="1" dirty="0" smtClean="0">
                <a:solidFill>
                  <a:srgbClr val="7030A0"/>
                </a:solidFill>
              </a:rPr>
              <a:t>第</a:t>
            </a:r>
            <a:r>
              <a:rPr lang="en-US" altLang="zh-CN" sz="4800" b="1" dirty="0" smtClean="0">
                <a:solidFill>
                  <a:srgbClr val="7030A0"/>
                </a:solidFill>
              </a:rPr>
              <a:t>3</a:t>
            </a:r>
            <a:r>
              <a:rPr lang="zh-CN" altLang="en-US" sz="4800" b="1" dirty="0" smtClean="0">
                <a:solidFill>
                  <a:srgbClr val="7030A0"/>
                </a:solidFill>
              </a:rPr>
              <a:t>课时</a:t>
            </a:r>
            <a:r>
              <a:rPr lang="en-US" altLang="zh-CN" sz="4800" b="1" dirty="0" smtClean="0">
                <a:solidFill>
                  <a:srgbClr val="7030A0"/>
                </a:solidFill>
              </a:rPr>
              <a:t>)</a:t>
            </a:r>
            <a:endParaRPr lang="zh-CN" altLang="en-US" sz="4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642910" y="500042"/>
            <a:ext cx="52562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sz="3200" kern="1200">
                <a:solidFill>
                  <a:schemeClr val="tx1"/>
                </a:solidFill>
                <a:latin typeface="Arial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sz="3200" kern="1200">
                <a:solidFill>
                  <a:schemeClr val="tx1"/>
                </a:solidFill>
                <a:latin typeface="Arial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sz="3200" kern="1200">
                <a:solidFill>
                  <a:schemeClr val="tx1"/>
                </a:solidFill>
                <a:latin typeface="Arial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sz="3200" kern="1200">
                <a:solidFill>
                  <a:schemeClr val="tx1"/>
                </a:solidFill>
                <a:latin typeface="Arial" charset="0"/>
                <a:ea typeface="宋体" charset="-122"/>
                <a:cs typeface="+mn-cs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zh-CN" altLang="en-US" sz="2800" b="1" dirty="0" smtClean="0">
                <a:solidFill>
                  <a:srgbClr val="CC0000"/>
                </a:solidFill>
                <a:latin typeface="Calibri" pitchFamily="34" charset="0"/>
                <a:ea typeface="楷体_GB2312" pitchFamily="49" charset="-122"/>
              </a:rPr>
              <a:t>七年级数学</a:t>
            </a:r>
            <a:r>
              <a:rPr lang="en-US" altLang="zh-CN" sz="2800" b="1" dirty="0" smtClean="0">
                <a:solidFill>
                  <a:srgbClr val="CC0000"/>
                </a:solidFill>
                <a:latin typeface="Calibri" pitchFamily="34" charset="0"/>
                <a:ea typeface="楷体_GB2312" pitchFamily="49" charset="-122"/>
              </a:rPr>
              <a:t>·</a:t>
            </a:r>
            <a:r>
              <a:rPr lang="zh-CN" altLang="en-US" sz="2800" b="1" dirty="0" smtClean="0">
                <a:solidFill>
                  <a:srgbClr val="CC0000"/>
                </a:solidFill>
                <a:latin typeface="Calibri" pitchFamily="34" charset="0"/>
                <a:ea typeface="楷体_GB2312" pitchFamily="49" charset="-122"/>
              </a:rPr>
              <a:t>下    新课标</a:t>
            </a:r>
            <a:r>
              <a:rPr lang="en-US" altLang="zh-CN" sz="2800" b="1" dirty="0" smtClean="0">
                <a:solidFill>
                  <a:srgbClr val="CC0000"/>
                </a:solidFill>
                <a:latin typeface="Calibri" pitchFamily="34" charset="0"/>
                <a:ea typeface="楷体_GB2312" pitchFamily="49" charset="-122"/>
              </a:rPr>
              <a:t>[</a:t>
            </a:r>
            <a:r>
              <a:rPr lang="zh-CN" altLang="en-US" sz="2800" b="1" dirty="0" smtClean="0">
                <a:solidFill>
                  <a:srgbClr val="CC0000"/>
                </a:solidFill>
                <a:latin typeface="Calibri" pitchFamily="34" charset="0"/>
                <a:ea typeface="楷体_GB2312" pitchFamily="49" charset="-122"/>
              </a:rPr>
              <a:t>冀教</a:t>
            </a:r>
            <a:r>
              <a:rPr lang="en-US" altLang="zh-CN" sz="2800" b="1" dirty="0" smtClean="0">
                <a:solidFill>
                  <a:srgbClr val="CC0000"/>
                </a:solidFill>
                <a:latin typeface="Calibri" pitchFamily="34" charset="0"/>
                <a:ea typeface="楷体_GB2312" pitchFamily="49" charset="-122"/>
              </a:rPr>
              <a:t>]</a:t>
            </a:r>
            <a:endParaRPr lang="zh-CN" altLang="en-US" b="1" dirty="0">
              <a:solidFill>
                <a:srgbClr val="CC0000"/>
              </a:solidFill>
              <a:latin typeface="Calibri" pitchFamily="34" charset="0"/>
              <a:ea typeface="楷体_GB2312" pitchFamily="49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42910" y="785794"/>
            <a:ext cx="7848872" cy="1907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b="1" dirty="0" smtClean="0">
                <a:latin typeface="+mn-lt"/>
              </a:rPr>
              <a:t> 3</a:t>
            </a:r>
            <a:r>
              <a:rPr lang="en-US" altLang="zh-CN" b="1" i="1" dirty="0" smtClean="0">
                <a:latin typeface="+mn-lt"/>
              </a:rPr>
              <a:t>.</a:t>
            </a:r>
            <a:r>
              <a:rPr lang="en-US" altLang="zh-CN" b="1" dirty="0" smtClean="0">
                <a:solidFill>
                  <a:srgbClr val="FF0000"/>
                </a:solidFill>
                <a:latin typeface="+mn-lt"/>
              </a:rPr>
              <a:t>(</a:t>
            </a:r>
            <a:r>
              <a:rPr lang="zh-CN" altLang="zh-CN" b="1" dirty="0" smtClean="0">
                <a:solidFill>
                  <a:srgbClr val="FF0000"/>
                </a:solidFill>
                <a:latin typeface="+mn-lt"/>
              </a:rPr>
              <a:t>连云港中考</a:t>
            </a:r>
            <a:r>
              <a:rPr lang="en-US" altLang="zh-CN" b="1" dirty="0" smtClean="0">
                <a:solidFill>
                  <a:srgbClr val="FF0000"/>
                </a:solidFill>
                <a:latin typeface="+mn-lt"/>
              </a:rPr>
              <a:t>)</a:t>
            </a:r>
            <a:r>
              <a:rPr lang="en-US" altLang="zh-CN" b="1" dirty="0" err="1" smtClean="0">
                <a:latin typeface="+mn-lt"/>
              </a:rPr>
              <a:t>已知</a:t>
            </a:r>
            <a:r>
              <a:rPr lang="en-US" altLang="zh-CN" b="1" i="1" dirty="0" err="1" smtClean="0">
                <a:latin typeface="+mn-lt"/>
              </a:rPr>
              <a:t>m</a:t>
            </a:r>
            <a:r>
              <a:rPr lang="en-US" altLang="zh-CN" b="1" dirty="0" err="1" smtClean="0">
                <a:latin typeface="+mn-lt"/>
              </a:rPr>
              <a:t>+</a:t>
            </a:r>
            <a:r>
              <a:rPr lang="en-US" altLang="zh-CN" b="1" i="1" dirty="0" err="1" smtClean="0">
                <a:latin typeface="+mn-lt"/>
              </a:rPr>
              <a:t>n</a:t>
            </a:r>
            <a:r>
              <a:rPr lang="en-US" altLang="zh-CN" b="1" dirty="0" smtClean="0">
                <a:latin typeface="+mn-lt"/>
              </a:rPr>
              <a:t>=</a:t>
            </a:r>
            <a:r>
              <a:rPr lang="en-US" altLang="zh-CN" b="1" i="1" dirty="0" err="1" smtClean="0">
                <a:latin typeface="+mn-lt"/>
              </a:rPr>
              <a:t>mn</a:t>
            </a:r>
            <a:r>
              <a:rPr lang="en-US" altLang="zh-CN" b="1" dirty="0" err="1" smtClean="0">
                <a:latin typeface="+mn-lt"/>
              </a:rPr>
              <a:t>,则</a:t>
            </a:r>
            <a:r>
              <a:rPr lang="en-US" altLang="zh-CN" b="1" dirty="0" smtClean="0">
                <a:latin typeface="+mn-lt"/>
              </a:rPr>
              <a:t>(</a:t>
            </a:r>
            <a:r>
              <a:rPr lang="en-US" altLang="zh-CN" b="1" i="1" dirty="0" smtClean="0">
                <a:latin typeface="+mn-lt"/>
              </a:rPr>
              <a:t>m</a:t>
            </a:r>
            <a:r>
              <a:rPr lang="en-US" altLang="zh-CN" b="1" dirty="0" smtClean="0">
                <a:latin typeface="+mn-lt"/>
              </a:rPr>
              <a:t>-1)(</a:t>
            </a:r>
            <a:r>
              <a:rPr lang="en-US" altLang="zh-CN" b="1" i="1" dirty="0" smtClean="0">
                <a:latin typeface="+mn-lt"/>
              </a:rPr>
              <a:t>n</a:t>
            </a:r>
            <a:r>
              <a:rPr lang="en-US" altLang="zh-CN" b="1" dirty="0" smtClean="0">
                <a:latin typeface="+mn-lt"/>
              </a:rPr>
              <a:t>-1)=</a:t>
            </a:r>
            <a:r>
              <a:rPr lang="en-US" altLang="zh-CN" b="1" i="1" u="sng" dirty="0" smtClean="0">
                <a:latin typeface="+mn-lt"/>
              </a:rPr>
              <a:t>　　　　</a:t>
            </a:r>
            <a:r>
              <a:rPr lang="en-US" altLang="zh-CN" b="1" i="1" dirty="0" smtClean="0">
                <a:latin typeface="+mn-lt"/>
              </a:rPr>
              <a:t>. </a:t>
            </a:r>
            <a:endParaRPr lang="zh-CN" altLang="zh-CN" b="1" dirty="0">
              <a:latin typeface="+mn-lt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928662" y="3357562"/>
            <a:ext cx="7776864" cy="1907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zh-CN" b="1" spc="300" dirty="0" smtClean="0">
                <a:solidFill>
                  <a:srgbClr val="FF0000"/>
                </a:solidFill>
                <a:latin typeface="+mn-lt"/>
                <a:ea typeface="+mj-ea"/>
                <a:cs typeface="Times New Roman" pitchFamily="18" charset="0"/>
              </a:rPr>
              <a:t>解析</a:t>
            </a:r>
            <a:r>
              <a:rPr lang="en-US" altLang="zh-CN" b="1" spc="300" dirty="0" smtClean="0">
                <a:latin typeface="+mn-lt"/>
              </a:rPr>
              <a:t>:</a:t>
            </a:r>
            <a:r>
              <a:rPr lang="en-US" altLang="zh-CN" b="1" dirty="0" smtClean="0">
                <a:latin typeface="+mn-lt"/>
              </a:rPr>
              <a:t> (</a:t>
            </a:r>
            <a:r>
              <a:rPr lang="en-US" altLang="zh-CN" b="1" i="1" dirty="0" smtClean="0">
                <a:latin typeface="+mn-lt"/>
              </a:rPr>
              <a:t>m</a:t>
            </a:r>
            <a:r>
              <a:rPr lang="en-US" altLang="zh-CN" b="1" dirty="0" smtClean="0">
                <a:latin typeface="+mn-lt"/>
              </a:rPr>
              <a:t>-1)(</a:t>
            </a:r>
            <a:r>
              <a:rPr lang="en-US" altLang="zh-CN" b="1" i="1" dirty="0" smtClean="0">
                <a:latin typeface="+mn-lt"/>
              </a:rPr>
              <a:t>n</a:t>
            </a:r>
            <a:r>
              <a:rPr lang="en-US" altLang="zh-CN" b="1" dirty="0" smtClean="0">
                <a:latin typeface="+mn-lt"/>
              </a:rPr>
              <a:t>-1)=</a:t>
            </a:r>
            <a:r>
              <a:rPr lang="en-US" altLang="zh-CN" b="1" i="1" dirty="0" smtClean="0">
                <a:latin typeface="+mn-lt"/>
              </a:rPr>
              <a:t>mn</a:t>
            </a:r>
            <a:r>
              <a:rPr lang="en-US" altLang="zh-CN" b="1" dirty="0" smtClean="0">
                <a:latin typeface="+mn-lt"/>
              </a:rPr>
              <a:t>-</a:t>
            </a:r>
            <a:r>
              <a:rPr lang="en-US" altLang="zh-CN" b="1" i="1" dirty="0" smtClean="0">
                <a:latin typeface="+mn-lt"/>
              </a:rPr>
              <a:t>m</a:t>
            </a:r>
            <a:r>
              <a:rPr lang="en-US" altLang="zh-CN" b="1" dirty="0" smtClean="0">
                <a:latin typeface="+mn-lt"/>
              </a:rPr>
              <a:t>-</a:t>
            </a:r>
            <a:r>
              <a:rPr lang="en-US" altLang="zh-CN" b="1" i="1" dirty="0" smtClean="0">
                <a:latin typeface="+mn-lt"/>
              </a:rPr>
              <a:t>n</a:t>
            </a:r>
            <a:r>
              <a:rPr lang="en-US" altLang="zh-CN" b="1" dirty="0" smtClean="0">
                <a:latin typeface="+mn-lt"/>
              </a:rPr>
              <a:t>+1=</a:t>
            </a:r>
            <a:r>
              <a:rPr lang="en-US" altLang="zh-CN" b="1" i="1" dirty="0" err="1" smtClean="0">
                <a:latin typeface="+mn-lt"/>
              </a:rPr>
              <a:t>mn</a:t>
            </a:r>
            <a:r>
              <a:rPr lang="en-US" altLang="zh-CN" b="1" dirty="0" smtClean="0">
                <a:latin typeface="+mn-lt"/>
              </a:rPr>
              <a:t>-(</a:t>
            </a:r>
            <a:r>
              <a:rPr lang="en-US" altLang="zh-CN" b="1" i="1" dirty="0" err="1" smtClean="0">
                <a:latin typeface="+mn-lt"/>
              </a:rPr>
              <a:t>m</a:t>
            </a:r>
            <a:r>
              <a:rPr lang="en-US" altLang="zh-CN" b="1" dirty="0" err="1" smtClean="0">
                <a:latin typeface="+mn-lt"/>
              </a:rPr>
              <a:t>+</a:t>
            </a:r>
            <a:r>
              <a:rPr lang="en-US" altLang="zh-CN" b="1" i="1" dirty="0" err="1" smtClean="0">
                <a:latin typeface="+mn-lt"/>
              </a:rPr>
              <a:t>n</a:t>
            </a:r>
            <a:r>
              <a:rPr lang="en-US" altLang="zh-CN" b="1" dirty="0" smtClean="0">
                <a:latin typeface="+mn-lt"/>
              </a:rPr>
              <a:t>)+1=</a:t>
            </a:r>
            <a:r>
              <a:rPr lang="en-US" altLang="zh-CN" b="1" i="1" dirty="0" smtClean="0">
                <a:latin typeface="+mn-lt"/>
              </a:rPr>
              <a:t>mn</a:t>
            </a:r>
            <a:r>
              <a:rPr lang="en-US" altLang="zh-CN" b="1" dirty="0" smtClean="0">
                <a:latin typeface="+mn-lt"/>
              </a:rPr>
              <a:t>-</a:t>
            </a:r>
            <a:r>
              <a:rPr lang="en-US" altLang="zh-CN" b="1" i="1" dirty="0" smtClean="0">
                <a:latin typeface="+mn-lt"/>
              </a:rPr>
              <a:t>mn</a:t>
            </a:r>
            <a:r>
              <a:rPr lang="en-US" altLang="zh-CN" b="1" dirty="0" smtClean="0">
                <a:latin typeface="+mn-lt"/>
              </a:rPr>
              <a:t>+1=1</a:t>
            </a:r>
            <a:r>
              <a:rPr lang="en-US" altLang="zh-CN" b="1" i="1" dirty="0" smtClean="0">
                <a:latin typeface="+mn-lt"/>
              </a:rPr>
              <a:t>.</a:t>
            </a:r>
            <a:r>
              <a:rPr lang="zh-CN" altLang="zh-CN" b="1" dirty="0" smtClean="0">
                <a:latin typeface="+mn-lt"/>
              </a:rPr>
              <a:t>故填</a:t>
            </a:r>
            <a:r>
              <a:rPr lang="en-US" altLang="zh-CN" b="1" dirty="0" smtClean="0">
                <a:latin typeface="+mn-lt"/>
              </a:rPr>
              <a:t>1</a:t>
            </a:r>
            <a:r>
              <a:rPr lang="en-US" altLang="zh-CN" b="1" i="1" dirty="0" smtClean="0">
                <a:latin typeface="+mn-lt"/>
              </a:rPr>
              <a:t>.</a:t>
            </a:r>
            <a:endParaRPr lang="zh-CN" altLang="zh-CN" b="1" dirty="0">
              <a:latin typeface="+mn-lt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785918" y="1928802"/>
            <a:ext cx="72785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  <a:latin typeface="+mn-lt"/>
              </a:rPr>
              <a:t>1</a:t>
            </a:r>
            <a:endParaRPr lang="zh-CN" altLang="en-US" b="1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" name=" 220"/>
          <p:cNvSpPr/>
          <p:nvPr/>
        </p:nvSpPr>
        <p:spPr>
          <a:xfrm>
            <a:off x="395536" y="332656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反馈固学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857224" y="285728"/>
            <a:ext cx="5544616" cy="14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zh-CN" sz="2400" b="1" dirty="0" smtClean="0">
                <a:latin typeface="+mn-lt"/>
              </a:rPr>
              <a:t> </a:t>
            </a:r>
            <a:r>
              <a:rPr lang="en-US" altLang="zh-CN" sz="2400" b="1" dirty="0" smtClean="0">
                <a:latin typeface="+mn-lt"/>
              </a:rPr>
              <a:t>4.计算.</a:t>
            </a:r>
          </a:p>
          <a:p>
            <a:pPr>
              <a:lnSpc>
                <a:spcPct val="200000"/>
              </a:lnSpc>
            </a:pPr>
            <a:r>
              <a:rPr lang="en-US" altLang="zh-CN" sz="2400" b="1" dirty="0" smtClean="0">
                <a:latin typeface="+mn-lt"/>
              </a:rPr>
              <a:t>      (1)(3</a:t>
            </a:r>
            <a:r>
              <a:rPr lang="en-US" altLang="zh-CN" sz="2400" b="1" i="1" dirty="0" smtClean="0">
                <a:latin typeface="+mn-lt"/>
              </a:rPr>
              <a:t>x</a:t>
            </a:r>
            <a:r>
              <a:rPr lang="en-US" altLang="zh-CN" sz="2400" b="1" dirty="0" smtClean="0">
                <a:latin typeface="+mn-lt"/>
              </a:rPr>
              <a:t>-2</a:t>
            </a:r>
            <a:r>
              <a:rPr lang="en-US" altLang="zh-CN" sz="2400" b="1" i="1" dirty="0" smtClean="0">
                <a:latin typeface="+mn-lt"/>
              </a:rPr>
              <a:t>y</a:t>
            </a:r>
            <a:r>
              <a:rPr lang="en-US" altLang="zh-CN" sz="2400" b="1" dirty="0" smtClean="0">
                <a:latin typeface="+mn-lt"/>
              </a:rPr>
              <a:t>)(2</a:t>
            </a:r>
            <a:r>
              <a:rPr lang="en-US" altLang="zh-CN" sz="2400" b="1" i="1" dirty="0" smtClean="0">
                <a:latin typeface="+mn-lt"/>
              </a:rPr>
              <a:t>a</a:t>
            </a:r>
            <a:r>
              <a:rPr lang="en-US" altLang="zh-CN" sz="2400" b="1" dirty="0" smtClean="0">
                <a:latin typeface="+mn-lt"/>
              </a:rPr>
              <a:t>+3</a:t>
            </a:r>
            <a:r>
              <a:rPr lang="en-US" altLang="zh-CN" sz="2400" b="1" i="1" dirty="0" smtClean="0">
                <a:latin typeface="+mn-lt"/>
              </a:rPr>
              <a:t>b</a:t>
            </a:r>
            <a:r>
              <a:rPr lang="en-US" altLang="zh-CN" sz="2400" b="1" dirty="0" smtClean="0">
                <a:latin typeface="+mn-lt"/>
              </a:rPr>
              <a:t>);            </a:t>
            </a:r>
            <a:endParaRPr lang="zh-CN" altLang="zh-CN" sz="2400" b="1" dirty="0" smtClean="0">
              <a:latin typeface="+mn-lt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357290" y="1928802"/>
            <a:ext cx="65911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400" b="1" dirty="0" smtClean="0">
                <a:solidFill>
                  <a:srgbClr val="FF0000"/>
                </a:solidFill>
                <a:latin typeface="+mn-lt"/>
              </a:rPr>
              <a:t>解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: </a:t>
            </a:r>
            <a:r>
              <a:rPr lang="en-US" altLang="zh-CN" sz="2400" b="1" dirty="0" err="1" smtClean="0">
                <a:solidFill>
                  <a:srgbClr val="FF0000"/>
                </a:solidFill>
                <a:latin typeface="+mn-lt"/>
              </a:rPr>
              <a:t>原式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=3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x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·2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a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+3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x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·3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b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+(-2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y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)·2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a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+(-2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y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)·3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b</a:t>
            </a:r>
            <a:endParaRPr lang="zh-CN" altLang="zh-CN" sz="2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2428860" y="2538707"/>
            <a:ext cx="37444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=6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ax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+9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bx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-4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ay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-6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by.</a:t>
            </a:r>
            <a:endParaRPr lang="zh-CN" altLang="zh-CN" sz="2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357290" y="3212976"/>
            <a:ext cx="50405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latin typeface="+mn-lt"/>
              </a:rPr>
              <a:t>(2)(</a:t>
            </a:r>
            <a:r>
              <a:rPr lang="en-US" altLang="zh-CN" sz="2400" b="1" i="1" dirty="0" smtClean="0">
                <a:latin typeface="+mn-lt"/>
              </a:rPr>
              <a:t>x</a:t>
            </a:r>
            <a:r>
              <a:rPr lang="en-US" altLang="zh-CN" sz="2400" b="1" dirty="0" smtClean="0">
                <a:latin typeface="+mn-lt"/>
              </a:rPr>
              <a:t>-</a:t>
            </a:r>
            <a:r>
              <a:rPr lang="en-US" altLang="zh-CN" sz="2400" b="1" i="1" dirty="0" smtClean="0">
                <a:latin typeface="+mn-lt"/>
              </a:rPr>
              <a:t>y</a:t>
            </a:r>
            <a:r>
              <a:rPr lang="en-US" altLang="zh-CN" sz="2400" b="1" dirty="0" smtClean="0">
                <a:latin typeface="+mn-lt"/>
              </a:rPr>
              <a:t>)(</a:t>
            </a:r>
            <a:r>
              <a:rPr lang="en-US" altLang="zh-CN" sz="2400" b="1" i="1" dirty="0" smtClean="0">
                <a:latin typeface="+mn-lt"/>
              </a:rPr>
              <a:t>x</a:t>
            </a:r>
            <a:r>
              <a:rPr lang="en-US" altLang="zh-CN" sz="2400" b="1" baseline="30000" dirty="0" smtClean="0">
                <a:latin typeface="+mn-lt"/>
              </a:rPr>
              <a:t>2</a:t>
            </a:r>
            <a:r>
              <a:rPr lang="en-US" altLang="zh-CN" sz="2400" b="1" dirty="0" smtClean="0">
                <a:latin typeface="+mn-lt"/>
              </a:rPr>
              <a:t>+</a:t>
            </a:r>
            <a:r>
              <a:rPr lang="en-US" altLang="zh-CN" sz="2400" b="1" i="1" dirty="0" smtClean="0">
                <a:latin typeface="+mn-lt"/>
              </a:rPr>
              <a:t>xy</a:t>
            </a:r>
            <a:r>
              <a:rPr lang="en-US" altLang="zh-CN" sz="2400" b="1" dirty="0" smtClean="0">
                <a:latin typeface="+mn-lt"/>
              </a:rPr>
              <a:t>+</a:t>
            </a:r>
            <a:r>
              <a:rPr lang="en-US" altLang="zh-CN" sz="2400" b="1" i="1" dirty="0" smtClean="0">
                <a:latin typeface="+mn-lt"/>
              </a:rPr>
              <a:t>y</a:t>
            </a:r>
            <a:r>
              <a:rPr lang="en-US" altLang="zh-CN" sz="2400" b="1" baseline="30000" dirty="0" smtClean="0">
                <a:latin typeface="+mn-lt"/>
              </a:rPr>
              <a:t>2</a:t>
            </a:r>
            <a:r>
              <a:rPr lang="en-US" altLang="zh-CN" sz="2400" b="1" dirty="0" smtClean="0">
                <a:latin typeface="+mn-lt"/>
              </a:rPr>
              <a:t>).</a:t>
            </a:r>
            <a:endParaRPr lang="zh-CN" altLang="zh-CN" sz="2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377428" y="4005064"/>
            <a:ext cx="64807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400" b="1" dirty="0" smtClean="0">
                <a:solidFill>
                  <a:srgbClr val="FF0000"/>
                </a:solidFill>
                <a:latin typeface="+mn-lt"/>
              </a:rPr>
              <a:t>解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: </a:t>
            </a:r>
            <a:r>
              <a:rPr lang="en-US" altLang="zh-CN" sz="2400" b="1" dirty="0" err="1" smtClean="0">
                <a:solidFill>
                  <a:srgbClr val="FF0000"/>
                </a:solidFill>
                <a:latin typeface="+mn-lt"/>
              </a:rPr>
              <a:t>原式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=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x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·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x</a:t>
            </a:r>
            <a:r>
              <a:rPr lang="en-US" altLang="zh-CN" sz="2400" b="1" baseline="30000" dirty="0" smtClean="0">
                <a:solidFill>
                  <a:srgbClr val="FF0000"/>
                </a:solidFill>
                <a:latin typeface="+mn-lt"/>
              </a:rPr>
              <a:t>2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+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x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·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xy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+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x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·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y</a:t>
            </a:r>
            <a:r>
              <a:rPr lang="en-US" altLang="zh-CN" sz="2400" b="1" baseline="30000" dirty="0" smtClean="0">
                <a:solidFill>
                  <a:srgbClr val="FF0000"/>
                </a:solidFill>
                <a:latin typeface="+mn-lt"/>
              </a:rPr>
              <a:t>2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+(-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y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)·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x</a:t>
            </a:r>
            <a:r>
              <a:rPr lang="en-US" altLang="zh-CN" sz="2400" b="1" baseline="30000" dirty="0" smtClean="0">
                <a:solidFill>
                  <a:srgbClr val="FF0000"/>
                </a:solidFill>
                <a:latin typeface="+mn-lt"/>
              </a:rPr>
              <a:t>2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+(-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y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)·</a:t>
            </a:r>
            <a:r>
              <a:rPr lang="en-US" altLang="zh-CN" sz="2400" b="1" i="1" dirty="0" err="1" smtClean="0">
                <a:solidFill>
                  <a:srgbClr val="FF0000"/>
                </a:solidFill>
                <a:latin typeface="+mn-lt"/>
              </a:rPr>
              <a:t>xy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+(-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y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)·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y</a:t>
            </a:r>
            <a:r>
              <a:rPr lang="en-US" altLang="zh-CN" sz="2400" b="1" baseline="30000" dirty="0" smtClean="0">
                <a:solidFill>
                  <a:srgbClr val="FF0000"/>
                </a:solidFill>
                <a:latin typeface="+mn-lt"/>
              </a:rPr>
              <a:t>2</a:t>
            </a:r>
            <a:endParaRPr lang="zh-CN" altLang="zh-CN" sz="2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467808" y="4725144"/>
            <a:ext cx="41044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=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x</a:t>
            </a:r>
            <a:r>
              <a:rPr lang="en-US" altLang="zh-CN" sz="2400" b="1" baseline="30000" dirty="0" smtClean="0">
                <a:solidFill>
                  <a:srgbClr val="FF0000"/>
                </a:solidFill>
                <a:latin typeface="+mn-lt"/>
              </a:rPr>
              <a:t>3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+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x</a:t>
            </a:r>
            <a:r>
              <a:rPr lang="en-US" altLang="zh-CN" sz="2400" b="1" baseline="30000" dirty="0" smtClean="0">
                <a:solidFill>
                  <a:srgbClr val="FF0000"/>
                </a:solidFill>
                <a:latin typeface="+mn-lt"/>
              </a:rPr>
              <a:t>2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y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+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xy</a:t>
            </a:r>
            <a:r>
              <a:rPr lang="en-US" altLang="zh-CN" sz="2400" b="1" baseline="30000" dirty="0" smtClean="0">
                <a:solidFill>
                  <a:srgbClr val="FF0000"/>
                </a:solidFill>
                <a:latin typeface="+mn-lt"/>
              </a:rPr>
              <a:t>2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-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x</a:t>
            </a:r>
            <a:r>
              <a:rPr lang="en-US" altLang="zh-CN" sz="2400" b="1" baseline="30000" dirty="0" smtClean="0">
                <a:solidFill>
                  <a:srgbClr val="FF0000"/>
                </a:solidFill>
                <a:latin typeface="+mn-lt"/>
              </a:rPr>
              <a:t>2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y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-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xy</a:t>
            </a:r>
            <a:r>
              <a:rPr lang="en-US" altLang="zh-CN" sz="2400" b="1" baseline="30000" dirty="0" smtClean="0">
                <a:solidFill>
                  <a:srgbClr val="FF0000"/>
                </a:solidFill>
                <a:latin typeface="+mn-lt"/>
              </a:rPr>
              <a:t>2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-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y</a:t>
            </a:r>
            <a:r>
              <a:rPr lang="en-US" altLang="zh-CN" sz="2400" b="1" baseline="30000" dirty="0" smtClean="0">
                <a:solidFill>
                  <a:srgbClr val="FF0000"/>
                </a:solidFill>
                <a:latin typeface="+mn-lt"/>
              </a:rPr>
              <a:t>3</a:t>
            </a:r>
            <a:endParaRPr lang="zh-CN" altLang="zh-CN" sz="2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2467808" y="5333146"/>
            <a:ext cx="41044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=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x</a:t>
            </a:r>
            <a:r>
              <a:rPr lang="en-US" altLang="zh-CN" sz="2400" b="1" baseline="30000" dirty="0" smtClean="0">
                <a:solidFill>
                  <a:srgbClr val="FF0000"/>
                </a:solidFill>
                <a:latin typeface="+mn-lt"/>
              </a:rPr>
              <a:t>3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-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y</a:t>
            </a:r>
            <a:r>
              <a:rPr lang="en-US" altLang="zh-CN" sz="2400" b="1" baseline="30000" dirty="0" smtClean="0">
                <a:solidFill>
                  <a:srgbClr val="FF0000"/>
                </a:solidFill>
                <a:latin typeface="+mn-lt"/>
              </a:rPr>
              <a:t>3</a:t>
            </a:r>
            <a:r>
              <a:rPr lang="en-US" altLang="zh-CN" sz="2400" b="1" i="1" dirty="0" smtClean="0">
                <a:solidFill>
                  <a:srgbClr val="FF0000"/>
                </a:solidFill>
              </a:rPr>
              <a:t> .</a:t>
            </a:r>
            <a:endParaRPr lang="zh-CN" altLang="zh-CN" sz="2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4" name=" 220"/>
          <p:cNvSpPr/>
          <p:nvPr/>
        </p:nvSpPr>
        <p:spPr>
          <a:xfrm>
            <a:off x="395536" y="116632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反馈固学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2" grpId="0"/>
      <p:bldP spid="13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 220"/>
          <p:cNvSpPr/>
          <p:nvPr/>
        </p:nvSpPr>
        <p:spPr>
          <a:xfrm>
            <a:off x="395536" y="116632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课后作业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568" y="1340768"/>
            <a:ext cx="734481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lain"/>
            </a:pPr>
            <a:r>
              <a:rPr lang="zh-CN" altLang="en-US" dirty="0" smtClean="0"/>
              <a:t>课本</a:t>
            </a:r>
            <a:r>
              <a:rPr lang="en-US" altLang="zh-CN" dirty="0" smtClean="0"/>
              <a:t>84—85</a:t>
            </a:r>
            <a:r>
              <a:rPr lang="zh-CN" altLang="en-US" dirty="0" smtClean="0"/>
              <a:t>页课后练习，习题。</a:t>
            </a:r>
            <a:endParaRPr lang="en-US" altLang="zh-CN" dirty="0" smtClean="0"/>
          </a:p>
          <a:p>
            <a:pPr marL="514350" indent="-514350">
              <a:buAutoNum type="arabicPlain"/>
            </a:pPr>
            <a:endParaRPr lang="en-US" altLang="zh-CN" dirty="0" smtClean="0"/>
          </a:p>
          <a:p>
            <a:pPr marL="514350" indent="-514350">
              <a:buAutoNum type="arabicPlain"/>
            </a:pPr>
            <a:r>
              <a:rPr lang="zh-CN" altLang="en-US" dirty="0" smtClean="0"/>
              <a:t>活页检测</a:t>
            </a:r>
            <a:r>
              <a:rPr lang="en-US" altLang="zh-CN" dirty="0" smtClean="0"/>
              <a:t>8.4</a:t>
            </a:r>
          </a:p>
          <a:p>
            <a:pPr marL="514350" indent="-514350">
              <a:buAutoNum type="arabicPlain"/>
            </a:pPr>
            <a:endParaRPr lang="en-US" altLang="zh-CN" dirty="0" smtClean="0"/>
          </a:p>
          <a:p>
            <a:pPr marL="514350" indent="-514350">
              <a:buAutoNum type="arabicPlain"/>
            </a:pPr>
            <a:r>
              <a:rPr lang="zh-CN" altLang="en-US" dirty="0" smtClean="0"/>
              <a:t>名校课堂</a:t>
            </a:r>
            <a:r>
              <a:rPr lang="en-US" altLang="zh-CN" dirty="0" smtClean="0"/>
              <a:t>8.4</a:t>
            </a:r>
            <a:endParaRPr lang="zh-CN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620688"/>
            <a:ext cx="83529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5.(1)  (</a:t>
            </a:r>
            <a:r>
              <a:rPr lang="en-US" altLang="zh-CN" dirty="0" err="1" smtClean="0"/>
              <a:t>a+b</a:t>
            </a:r>
            <a:r>
              <a:rPr lang="en-US" altLang="zh-CN" dirty="0" smtClean="0"/>
              <a:t>)(a²-ab+b²)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    </a:t>
            </a:r>
          </a:p>
          <a:p>
            <a:r>
              <a:rPr lang="en-US" altLang="zh-CN" dirty="0" smtClean="0"/>
              <a:t>   (2)  (a-b)(a²+ab+b²)</a:t>
            </a:r>
          </a:p>
          <a:p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6.(1)  (</a:t>
            </a:r>
            <a:r>
              <a:rPr lang="en-US" altLang="zh-CN" dirty="0" err="1" smtClean="0"/>
              <a:t>a+b</a:t>
            </a:r>
            <a:r>
              <a:rPr lang="en-US" altLang="zh-CN" dirty="0" smtClean="0"/>
              <a:t>)³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   (2)  (a-b)³</a:t>
            </a:r>
            <a:endParaRPr lang="zh-CN" altLang="en-US" dirty="0"/>
          </a:p>
        </p:txBody>
      </p:sp>
      <p:sp>
        <p:nvSpPr>
          <p:cNvPr id="3" name=" 220"/>
          <p:cNvSpPr/>
          <p:nvPr/>
        </p:nvSpPr>
        <p:spPr>
          <a:xfrm>
            <a:off x="395536" y="116632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拓展提高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952790" y="476672"/>
            <a:ext cx="59766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活动</a:t>
            </a:r>
            <a:r>
              <a:rPr lang="en-US" altLang="zh-CN" sz="28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1</a:t>
            </a:r>
            <a:r>
              <a:rPr lang="zh-CN" altLang="zh-CN" sz="2800" b="1" i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　</a:t>
            </a:r>
            <a:r>
              <a:rPr lang="zh-CN" altLang="zh-CN" sz="2800" b="1" dirty="0" smtClean="0">
                <a:latin typeface="+mn-lt"/>
              </a:rPr>
              <a:t>多项式乘多项式的运算法则</a:t>
            </a:r>
            <a:endParaRPr lang="zh-CN" altLang="zh-CN" sz="2800" b="1" dirty="0">
              <a:latin typeface="+mn-lt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537842" y="1000108"/>
            <a:ext cx="85347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 err="1" smtClean="0">
                <a:latin typeface="+mn-lt"/>
              </a:rPr>
              <a:t>根据下面的图形思考</a:t>
            </a:r>
            <a:r>
              <a:rPr lang="en-US" altLang="zh-CN" sz="2400" b="1" dirty="0" smtClean="0">
                <a:latin typeface="+mn-lt"/>
              </a:rPr>
              <a:t>:</a:t>
            </a:r>
            <a:endParaRPr lang="zh-CN" altLang="zh-CN" sz="2400" b="1" dirty="0" smtClean="0">
              <a:latin typeface="+mn-lt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 smtClean="0">
                <a:latin typeface="+mn-lt"/>
              </a:rPr>
              <a:t>1</a:t>
            </a:r>
            <a:r>
              <a:rPr lang="en-US" altLang="zh-CN" sz="2400" b="1" i="1" dirty="0" smtClean="0">
                <a:latin typeface="+mn-lt"/>
              </a:rPr>
              <a:t>.</a:t>
            </a:r>
            <a:r>
              <a:rPr lang="en-US" altLang="zh-CN" sz="2400" b="1" dirty="0" smtClean="0">
                <a:latin typeface="+mn-lt"/>
              </a:rPr>
              <a:t>长方形的长是</a:t>
            </a:r>
            <a:r>
              <a:rPr lang="en-US" altLang="zh-CN" sz="2400" b="1" i="1" dirty="0" smtClean="0">
                <a:latin typeface="+mn-lt"/>
              </a:rPr>
              <a:t>a</a:t>
            </a:r>
            <a:r>
              <a:rPr lang="en-US" altLang="zh-CN" sz="2400" b="1" dirty="0" smtClean="0">
                <a:latin typeface="+mn-lt"/>
              </a:rPr>
              <a:t>+</a:t>
            </a:r>
            <a:r>
              <a:rPr lang="en-US" altLang="zh-CN" sz="2400" b="1" i="1" dirty="0" smtClean="0">
                <a:latin typeface="+mn-lt"/>
              </a:rPr>
              <a:t>b</a:t>
            </a:r>
            <a:r>
              <a:rPr lang="en-US" altLang="zh-CN" sz="2400" b="1" dirty="0" smtClean="0">
                <a:latin typeface="+mn-lt"/>
              </a:rPr>
              <a:t>,宽是</a:t>
            </a:r>
            <a:r>
              <a:rPr lang="en-US" altLang="zh-CN" sz="2400" b="1" i="1" dirty="0" smtClean="0">
                <a:latin typeface="+mn-lt"/>
              </a:rPr>
              <a:t>p</a:t>
            </a:r>
            <a:r>
              <a:rPr lang="en-US" altLang="zh-CN" sz="2400" b="1" dirty="0" smtClean="0">
                <a:latin typeface="+mn-lt"/>
              </a:rPr>
              <a:t>+</a:t>
            </a:r>
            <a:r>
              <a:rPr lang="en-US" altLang="zh-CN" sz="2400" b="1" i="1" dirty="0" smtClean="0">
                <a:latin typeface="+mn-lt"/>
              </a:rPr>
              <a:t>q</a:t>
            </a:r>
            <a:r>
              <a:rPr lang="en-US" altLang="zh-CN" sz="2400" b="1" dirty="0" smtClean="0">
                <a:latin typeface="+mn-lt"/>
              </a:rPr>
              <a:t>,根据长方形的面积公式表示为</a:t>
            </a:r>
            <a:endParaRPr lang="zh-CN" altLang="zh-CN" sz="2400" b="1" dirty="0">
              <a:latin typeface="+mn-lt"/>
            </a:endParaRPr>
          </a:p>
        </p:txBody>
      </p:sp>
      <p:pic>
        <p:nvPicPr>
          <p:cNvPr id="5" name="jq291.jpg" descr="id:2147511067;FounderCES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 contrast="40000"/>
          </a:blip>
          <a:stretch>
            <a:fillRect/>
          </a:stretch>
        </p:blipFill>
        <p:spPr>
          <a:xfrm>
            <a:off x="5978564" y="2060848"/>
            <a:ext cx="2481868" cy="2047864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1331640" y="2143116"/>
            <a:ext cx="28803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(</a:t>
            </a:r>
            <a:r>
              <a:rPr lang="en-US" altLang="zh-CN" sz="2400" b="1" i="1" dirty="0" err="1" smtClean="0">
                <a:solidFill>
                  <a:srgbClr val="FF0000"/>
                </a:solidFill>
                <a:latin typeface="+mn-lt"/>
              </a:rPr>
              <a:t>a</a:t>
            </a:r>
            <a:r>
              <a:rPr lang="en-US" altLang="zh-CN" sz="2400" b="1" dirty="0" err="1" smtClean="0">
                <a:solidFill>
                  <a:srgbClr val="FF0000"/>
                </a:solidFill>
                <a:latin typeface="+mn-lt"/>
              </a:rPr>
              <a:t>+</a:t>
            </a:r>
            <a:r>
              <a:rPr lang="en-US" altLang="zh-CN" sz="2400" b="1" i="1" dirty="0" err="1" smtClean="0">
                <a:solidFill>
                  <a:srgbClr val="FF0000"/>
                </a:solidFill>
                <a:latin typeface="+mn-lt"/>
              </a:rPr>
              <a:t>b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)(</a:t>
            </a:r>
            <a:r>
              <a:rPr lang="en-US" altLang="zh-CN" sz="2400" b="1" i="1" dirty="0" err="1" smtClean="0">
                <a:solidFill>
                  <a:srgbClr val="FF0000"/>
                </a:solidFill>
                <a:latin typeface="+mn-lt"/>
              </a:rPr>
              <a:t>p</a:t>
            </a:r>
            <a:r>
              <a:rPr lang="en-US" altLang="zh-CN" sz="2400" b="1" dirty="0" err="1" smtClean="0">
                <a:solidFill>
                  <a:srgbClr val="FF0000"/>
                </a:solidFill>
                <a:latin typeface="+mn-lt"/>
              </a:rPr>
              <a:t>+</a:t>
            </a:r>
            <a:r>
              <a:rPr lang="en-US" altLang="zh-CN" sz="2400" b="1" i="1" dirty="0" err="1" smtClean="0">
                <a:solidFill>
                  <a:srgbClr val="FF0000"/>
                </a:solidFill>
                <a:latin typeface="+mn-lt"/>
              </a:rPr>
              <a:t>q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)</a:t>
            </a:r>
            <a:endParaRPr lang="zh-CN" altLang="zh-CN" sz="2400" b="1" dirty="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537842" y="2643182"/>
            <a:ext cx="52486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 smtClean="0">
                <a:latin typeface="+mn-lt"/>
              </a:rPr>
              <a:t>2</a:t>
            </a:r>
            <a:r>
              <a:rPr lang="en-US" altLang="zh-CN" sz="2400" b="1" i="1" dirty="0" smtClean="0">
                <a:latin typeface="+mn-lt"/>
              </a:rPr>
              <a:t>.</a:t>
            </a:r>
            <a:r>
              <a:rPr lang="en-US" altLang="zh-CN" sz="2400" b="1" dirty="0" smtClean="0">
                <a:latin typeface="+mn-lt"/>
              </a:rPr>
              <a:t>如果把长方形分成两部分,一个一边是</a:t>
            </a:r>
            <a:r>
              <a:rPr lang="en-US" altLang="zh-CN" sz="2400" b="1" i="1" dirty="0" smtClean="0">
                <a:latin typeface="+mn-lt"/>
              </a:rPr>
              <a:t>a</a:t>
            </a:r>
            <a:r>
              <a:rPr lang="en-US" altLang="zh-CN" sz="2400" b="1" dirty="0" smtClean="0">
                <a:latin typeface="+mn-lt"/>
              </a:rPr>
              <a:t>的长方形和一个一边是</a:t>
            </a:r>
            <a:r>
              <a:rPr lang="en-US" altLang="zh-CN" sz="2400" b="1" i="1" dirty="0" smtClean="0">
                <a:latin typeface="+mn-lt"/>
              </a:rPr>
              <a:t>b</a:t>
            </a:r>
            <a:r>
              <a:rPr lang="en-US" altLang="zh-CN" sz="2400" b="1" dirty="0" smtClean="0">
                <a:latin typeface="+mn-lt"/>
              </a:rPr>
              <a:t>的长方形,则面积可表示为</a:t>
            </a:r>
            <a:endParaRPr lang="zh-CN" altLang="zh-CN" sz="2400" b="1" dirty="0">
              <a:latin typeface="+mn-lt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547664" y="4324657"/>
            <a:ext cx="27363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a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(</a:t>
            </a:r>
            <a:r>
              <a:rPr lang="en-US" altLang="zh-CN" sz="2400" b="1" i="1" dirty="0" err="1" smtClean="0">
                <a:solidFill>
                  <a:srgbClr val="FF0000"/>
                </a:solidFill>
                <a:latin typeface="+mn-lt"/>
              </a:rPr>
              <a:t>p</a:t>
            </a:r>
            <a:r>
              <a:rPr lang="en-US" altLang="zh-CN" sz="2400" b="1" dirty="0" err="1" smtClean="0">
                <a:solidFill>
                  <a:srgbClr val="FF0000"/>
                </a:solidFill>
                <a:latin typeface="+mn-lt"/>
              </a:rPr>
              <a:t>+</a:t>
            </a:r>
            <a:r>
              <a:rPr lang="en-US" altLang="zh-CN" sz="2400" b="1" i="1" dirty="0" err="1" smtClean="0">
                <a:solidFill>
                  <a:srgbClr val="FF0000"/>
                </a:solidFill>
                <a:latin typeface="+mn-lt"/>
              </a:rPr>
              <a:t>q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)+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b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(</a:t>
            </a:r>
            <a:r>
              <a:rPr lang="en-US" altLang="zh-CN" sz="2400" b="1" i="1" dirty="0" err="1" smtClean="0">
                <a:solidFill>
                  <a:srgbClr val="FF0000"/>
                </a:solidFill>
                <a:latin typeface="+mn-lt"/>
              </a:rPr>
              <a:t>p</a:t>
            </a:r>
            <a:r>
              <a:rPr lang="en-US" altLang="zh-CN" sz="2400" b="1" dirty="0" err="1" smtClean="0">
                <a:solidFill>
                  <a:srgbClr val="FF0000"/>
                </a:solidFill>
                <a:latin typeface="+mn-lt"/>
              </a:rPr>
              <a:t>+</a:t>
            </a:r>
            <a:r>
              <a:rPr lang="en-US" altLang="zh-CN" sz="2400" b="1" i="1" dirty="0" err="1" smtClean="0">
                <a:solidFill>
                  <a:srgbClr val="FF0000"/>
                </a:solidFill>
                <a:latin typeface="+mn-lt"/>
              </a:rPr>
              <a:t>q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)</a:t>
            </a:r>
            <a:endParaRPr lang="zh-CN" altLang="zh-CN" sz="2400" b="1" dirty="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580780" y="4896161"/>
            <a:ext cx="78488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latin typeface="+mn-lt"/>
              </a:rPr>
              <a:t>3</a:t>
            </a:r>
            <a:r>
              <a:rPr lang="en-US" altLang="zh-CN" sz="2400" b="1" i="1" dirty="0" smtClean="0">
                <a:latin typeface="+mn-lt"/>
              </a:rPr>
              <a:t>.</a:t>
            </a:r>
            <a:r>
              <a:rPr lang="en-US" altLang="zh-CN" sz="2400" b="1" dirty="0" smtClean="0">
                <a:latin typeface="+mn-lt"/>
              </a:rPr>
              <a:t>如果分成四部分,则面积为</a:t>
            </a:r>
            <a:endParaRPr lang="zh-CN" altLang="zh-CN" sz="2400" b="1" dirty="0">
              <a:latin typeface="+mn-lt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547664" y="5405154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i="1" dirty="0" err="1" smtClean="0">
                <a:solidFill>
                  <a:srgbClr val="FF0000"/>
                </a:solidFill>
                <a:latin typeface="+mn-lt"/>
              </a:rPr>
              <a:t>ap</a:t>
            </a:r>
            <a:r>
              <a:rPr lang="en-US" altLang="zh-CN" sz="2400" b="1" dirty="0" err="1" smtClean="0">
                <a:solidFill>
                  <a:srgbClr val="FF0000"/>
                </a:solidFill>
                <a:latin typeface="+mn-lt"/>
              </a:rPr>
              <a:t>+</a:t>
            </a:r>
            <a:r>
              <a:rPr lang="en-US" altLang="zh-CN" sz="2400" b="1" i="1" dirty="0" err="1" smtClean="0">
                <a:solidFill>
                  <a:srgbClr val="FF0000"/>
                </a:solidFill>
                <a:latin typeface="+mn-lt"/>
              </a:rPr>
              <a:t>aq</a:t>
            </a:r>
            <a:r>
              <a:rPr lang="en-US" altLang="zh-CN" sz="2400" b="1" dirty="0" err="1" smtClean="0">
                <a:solidFill>
                  <a:srgbClr val="FF0000"/>
                </a:solidFill>
                <a:latin typeface="+mn-lt"/>
              </a:rPr>
              <a:t>+</a:t>
            </a:r>
            <a:r>
              <a:rPr lang="en-US" altLang="zh-CN" sz="2400" b="1" i="1" dirty="0" err="1" smtClean="0">
                <a:solidFill>
                  <a:srgbClr val="FF0000"/>
                </a:solidFill>
                <a:latin typeface="+mn-lt"/>
              </a:rPr>
              <a:t>bp</a:t>
            </a:r>
            <a:r>
              <a:rPr lang="en-US" altLang="zh-CN" sz="2400" b="1" dirty="0" err="1" smtClean="0">
                <a:solidFill>
                  <a:srgbClr val="FF0000"/>
                </a:solidFill>
                <a:latin typeface="+mn-lt"/>
              </a:rPr>
              <a:t>+</a:t>
            </a:r>
            <a:r>
              <a:rPr lang="en-US" altLang="zh-CN" sz="2400" b="1" i="1" dirty="0" err="1" smtClean="0">
                <a:solidFill>
                  <a:srgbClr val="FF0000"/>
                </a:solidFill>
                <a:latin typeface="+mn-lt"/>
              </a:rPr>
              <a:t>bq</a:t>
            </a:r>
            <a:endParaRPr lang="zh-CN" altLang="zh-CN" sz="2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2" name=" 220"/>
          <p:cNvSpPr/>
          <p:nvPr/>
        </p:nvSpPr>
        <p:spPr>
          <a:xfrm>
            <a:off x="251520" y="116632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定向自学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/>
      <p:bldP spid="7" grpId="0"/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1000100" y="428604"/>
            <a:ext cx="6624736" cy="2241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 smtClean="0">
                <a:latin typeface="+mn-lt"/>
              </a:rPr>
              <a:t>4</a:t>
            </a:r>
            <a:r>
              <a:rPr lang="en-US" altLang="zh-CN" sz="2400" b="1" i="1" dirty="0" smtClean="0">
                <a:latin typeface="+mn-lt"/>
              </a:rPr>
              <a:t>.</a:t>
            </a:r>
            <a:r>
              <a:rPr lang="en-US" altLang="zh-CN" sz="2400" b="1" dirty="0" smtClean="0">
                <a:latin typeface="+mn-lt"/>
              </a:rPr>
              <a:t>观察以上几个算式,你从计算过程中发现了什么?</a:t>
            </a:r>
            <a:endParaRPr lang="zh-CN" altLang="zh-CN" sz="2400" b="1" dirty="0" smtClean="0">
              <a:latin typeface="+mn-lt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 smtClean="0">
                <a:latin typeface="+mn-lt"/>
              </a:rPr>
              <a:t>(</a:t>
            </a:r>
            <a:r>
              <a:rPr lang="en-US" altLang="zh-CN" sz="2400" b="1" i="1" dirty="0" err="1" smtClean="0">
                <a:latin typeface="+mn-lt"/>
              </a:rPr>
              <a:t>a</a:t>
            </a:r>
            <a:r>
              <a:rPr lang="en-US" altLang="zh-CN" sz="2400" b="1" dirty="0" err="1" smtClean="0">
                <a:latin typeface="+mn-lt"/>
              </a:rPr>
              <a:t>+</a:t>
            </a:r>
            <a:r>
              <a:rPr lang="en-US" altLang="zh-CN" sz="2400" b="1" i="1" dirty="0" err="1" smtClean="0">
                <a:latin typeface="+mn-lt"/>
              </a:rPr>
              <a:t>b</a:t>
            </a:r>
            <a:r>
              <a:rPr lang="en-US" altLang="zh-CN" sz="2400" b="1" dirty="0" smtClean="0">
                <a:latin typeface="+mn-lt"/>
              </a:rPr>
              <a:t>)(</a:t>
            </a:r>
            <a:r>
              <a:rPr lang="en-US" altLang="zh-CN" sz="2400" b="1" i="1" dirty="0" err="1" smtClean="0">
                <a:latin typeface="+mn-lt"/>
              </a:rPr>
              <a:t>p</a:t>
            </a:r>
            <a:r>
              <a:rPr lang="en-US" altLang="zh-CN" sz="2400" b="1" dirty="0" err="1" smtClean="0">
                <a:latin typeface="+mn-lt"/>
              </a:rPr>
              <a:t>+</a:t>
            </a:r>
            <a:r>
              <a:rPr lang="en-US" altLang="zh-CN" sz="2400" b="1" i="1" dirty="0" err="1" smtClean="0">
                <a:latin typeface="+mn-lt"/>
              </a:rPr>
              <a:t>q</a:t>
            </a:r>
            <a:r>
              <a:rPr lang="en-US" altLang="zh-CN" sz="2400" b="1" dirty="0" smtClean="0">
                <a:latin typeface="+mn-lt"/>
              </a:rPr>
              <a:t>)</a:t>
            </a:r>
            <a:endParaRPr lang="zh-CN" altLang="zh-CN" sz="2400" b="1" dirty="0" smtClean="0">
              <a:latin typeface="+mn-lt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 smtClean="0">
                <a:latin typeface="+mn-lt"/>
              </a:rPr>
              <a:t>=</a:t>
            </a:r>
            <a:r>
              <a:rPr lang="en-US" altLang="zh-CN" sz="2400" b="1" i="1" dirty="0" smtClean="0">
                <a:latin typeface="+mn-lt"/>
              </a:rPr>
              <a:t>a</a:t>
            </a:r>
            <a:r>
              <a:rPr lang="en-US" altLang="zh-CN" sz="2400" b="1" dirty="0" smtClean="0">
                <a:latin typeface="+mn-lt"/>
              </a:rPr>
              <a:t>(</a:t>
            </a:r>
            <a:r>
              <a:rPr lang="en-US" altLang="zh-CN" sz="2400" b="1" i="1" dirty="0" err="1" smtClean="0">
                <a:latin typeface="+mn-lt"/>
              </a:rPr>
              <a:t>p</a:t>
            </a:r>
            <a:r>
              <a:rPr lang="en-US" altLang="zh-CN" sz="2400" b="1" dirty="0" err="1" smtClean="0">
                <a:latin typeface="+mn-lt"/>
              </a:rPr>
              <a:t>+</a:t>
            </a:r>
            <a:r>
              <a:rPr lang="en-US" altLang="zh-CN" sz="2400" b="1" i="1" dirty="0" err="1" smtClean="0">
                <a:latin typeface="+mn-lt"/>
              </a:rPr>
              <a:t>q</a:t>
            </a:r>
            <a:r>
              <a:rPr lang="en-US" altLang="zh-CN" sz="2400" b="1" dirty="0" smtClean="0">
                <a:latin typeface="+mn-lt"/>
              </a:rPr>
              <a:t>)+</a:t>
            </a:r>
            <a:r>
              <a:rPr lang="en-US" altLang="zh-CN" sz="2400" b="1" i="1" dirty="0" smtClean="0">
                <a:latin typeface="+mn-lt"/>
              </a:rPr>
              <a:t>b</a:t>
            </a:r>
            <a:r>
              <a:rPr lang="en-US" altLang="zh-CN" sz="2400" b="1" dirty="0" smtClean="0">
                <a:latin typeface="+mn-lt"/>
              </a:rPr>
              <a:t>(</a:t>
            </a:r>
            <a:r>
              <a:rPr lang="en-US" altLang="zh-CN" sz="2400" b="1" i="1" dirty="0" err="1" smtClean="0">
                <a:latin typeface="+mn-lt"/>
              </a:rPr>
              <a:t>p</a:t>
            </a:r>
            <a:r>
              <a:rPr lang="en-US" altLang="zh-CN" sz="2400" b="1" dirty="0" err="1" smtClean="0">
                <a:latin typeface="+mn-lt"/>
              </a:rPr>
              <a:t>+</a:t>
            </a:r>
            <a:r>
              <a:rPr lang="en-US" altLang="zh-CN" sz="2400" b="1" i="1" dirty="0" err="1" smtClean="0">
                <a:latin typeface="+mn-lt"/>
              </a:rPr>
              <a:t>q</a:t>
            </a:r>
            <a:r>
              <a:rPr lang="en-US" altLang="zh-CN" sz="2400" b="1" dirty="0" smtClean="0">
                <a:latin typeface="+mn-lt"/>
              </a:rPr>
              <a:t>)</a:t>
            </a:r>
            <a:endParaRPr lang="zh-CN" altLang="zh-CN" sz="2400" b="1" dirty="0" smtClean="0">
              <a:latin typeface="+mn-lt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 smtClean="0">
                <a:latin typeface="+mn-lt"/>
              </a:rPr>
              <a:t>=</a:t>
            </a:r>
            <a:r>
              <a:rPr lang="en-US" altLang="zh-CN" sz="2400" b="1" i="1" dirty="0" err="1" smtClean="0">
                <a:latin typeface="+mn-lt"/>
              </a:rPr>
              <a:t>ap</a:t>
            </a:r>
            <a:r>
              <a:rPr lang="en-US" altLang="zh-CN" sz="2400" b="1" dirty="0" err="1" smtClean="0">
                <a:latin typeface="+mn-lt"/>
              </a:rPr>
              <a:t>+</a:t>
            </a:r>
            <a:r>
              <a:rPr lang="en-US" altLang="zh-CN" sz="2400" b="1" i="1" dirty="0" err="1" smtClean="0">
                <a:latin typeface="+mn-lt"/>
              </a:rPr>
              <a:t>aq</a:t>
            </a:r>
            <a:r>
              <a:rPr lang="en-US" altLang="zh-CN" sz="2400" b="1" dirty="0" err="1" smtClean="0">
                <a:latin typeface="+mn-lt"/>
              </a:rPr>
              <a:t>+</a:t>
            </a:r>
            <a:r>
              <a:rPr lang="en-US" altLang="zh-CN" sz="2400" b="1" i="1" dirty="0" err="1" smtClean="0">
                <a:latin typeface="+mn-lt"/>
              </a:rPr>
              <a:t>bp</a:t>
            </a:r>
            <a:r>
              <a:rPr lang="en-US" altLang="zh-CN" sz="2400" b="1" dirty="0" err="1" smtClean="0">
                <a:latin typeface="+mn-lt"/>
              </a:rPr>
              <a:t>+</a:t>
            </a:r>
            <a:r>
              <a:rPr lang="en-US" altLang="zh-CN" sz="2400" b="1" i="1" dirty="0" err="1" smtClean="0">
                <a:latin typeface="+mn-lt"/>
              </a:rPr>
              <a:t>bq</a:t>
            </a:r>
            <a:endParaRPr lang="zh-CN" altLang="zh-CN" sz="2400" b="1" dirty="0">
              <a:latin typeface="+mn-lt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939110" y="2824459"/>
            <a:ext cx="77048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latin typeface="+mn-lt"/>
              </a:rPr>
              <a:t> 5</a:t>
            </a:r>
            <a:r>
              <a:rPr lang="en-US" altLang="zh-CN" sz="2400" b="1" i="1" dirty="0" smtClean="0">
                <a:latin typeface="+mn-lt"/>
              </a:rPr>
              <a:t>.</a:t>
            </a:r>
            <a:r>
              <a:rPr lang="en-US" altLang="zh-CN" sz="2400" b="1" dirty="0" smtClean="0">
                <a:latin typeface="+mn-lt"/>
              </a:rPr>
              <a:t>想一想:上面的乘法属于哪一种运算?</a:t>
            </a:r>
            <a:endParaRPr lang="zh-CN" altLang="zh-CN" sz="2400" b="1" dirty="0" smtClean="0">
              <a:latin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763688" y="3388930"/>
            <a:ext cx="29523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err="1" smtClean="0">
                <a:solidFill>
                  <a:srgbClr val="FF0000"/>
                </a:solidFill>
                <a:latin typeface="+mn-lt"/>
              </a:rPr>
              <a:t>多项式乘多项式</a:t>
            </a:r>
            <a:endParaRPr lang="zh-CN" altLang="zh-CN" sz="2400" b="1" dirty="0">
              <a:latin typeface="+mn-lt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939110" y="3929066"/>
            <a:ext cx="74191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latin typeface="+mn-lt"/>
              </a:rPr>
              <a:t> 6</a:t>
            </a:r>
            <a:r>
              <a:rPr lang="en-US" altLang="zh-CN" sz="2400" b="1" i="1" dirty="0" smtClean="0">
                <a:latin typeface="+mn-lt"/>
              </a:rPr>
              <a:t>.</a:t>
            </a:r>
            <a:r>
              <a:rPr lang="en-US" altLang="zh-CN" sz="2400" b="1" dirty="0" smtClean="0">
                <a:latin typeface="+mn-lt"/>
              </a:rPr>
              <a:t>请你根据刚才的推理过程讨论一下多项式与多项式怎样相乘.</a:t>
            </a:r>
            <a:endParaRPr lang="zh-CN" altLang="zh-CN" sz="2400" b="1" dirty="0" smtClean="0">
              <a:latin typeface="+mn-lt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539552" y="4857760"/>
            <a:ext cx="78901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 【</a:t>
            </a:r>
            <a:r>
              <a:rPr lang="en-US" altLang="zh-CN" sz="2400" b="1" dirty="0" err="1" smtClean="0">
                <a:solidFill>
                  <a:srgbClr val="FF0000"/>
                </a:solidFill>
                <a:latin typeface="+mn-lt"/>
              </a:rPr>
              <a:t>归纳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】</a:t>
            </a:r>
            <a:r>
              <a:rPr lang="en-US" altLang="zh-CN" sz="2400" b="1" i="1" dirty="0" smtClean="0">
                <a:latin typeface="+mn-lt"/>
              </a:rPr>
              <a:t>　</a:t>
            </a:r>
            <a:r>
              <a:rPr lang="en-US" altLang="zh-CN" sz="2400" b="1" dirty="0" err="1" smtClean="0">
                <a:latin typeface="+mn-lt"/>
              </a:rPr>
              <a:t>一般地,多项式与多项式相乘,先用一个多项式的每一项乘另一个多项式的每一项,再把所得的积相加</a:t>
            </a:r>
            <a:r>
              <a:rPr lang="en-US" altLang="zh-CN" sz="2400" b="1" dirty="0" smtClean="0">
                <a:latin typeface="+mn-lt"/>
              </a:rPr>
              <a:t>.</a:t>
            </a:r>
            <a:endParaRPr lang="zh-CN" altLang="zh-CN" sz="2400" b="1" dirty="0" smtClean="0">
              <a:latin typeface="+mn-lt"/>
            </a:endParaRPr>
          </a:p>
        </p:txBody>
      </p:sp>
      <p:sp>
        <p:nvSpPr>
          <p:cNvPr id="10" name=" 220"/>
          <p:cNvSpPr/>
          <p:nvPr/>
        </p:nvSpPr>
        <p:spPr>
          <a:xfrm>
            <a:off x="179512" y="116632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定向自学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6" grpId="0"/>
      <p:bldP spid="6" grpId="0"/>
      <p:bldP spid="7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755576" y="1052736"/>
            <a:ext cx="73448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i="1" dirty="0" smtClean="0">
                <a:latin typeface="+mn-lt"/>
                <a:ea typeface="+mj-ea"/>
                <a:cs typeface="Times New Roman" pitchFamily="18" charset="0"/>
              </a:rPr>
              <a:t> </a:t>
            </a:r>
            <a:r>
              <a:rPr lang="zh-CN" altLang="zh-CN" sz="2400" b="1" i="1" dirty="0" smtClean="0">
                <a:latin typeface="+mn-lt"/>
                <a:ea typeface="+mj-ea"/>
              </a:rPr>
              <a:t>　</a:t>
            </a:r>
            <a:r>
              <a:rPr lang="zh-CN" altLang="en-US" sz="2400" b="1" dirty="0" smtClean="0">
                <a:latin typeface="+mn-lt"/>
                <a:ea typeface="+mj-ea"/>
              </a:rPr>
              <a:t>例</a:t>
            </a:r>
            <a:r>
              <a:rPr lang="en-US" altLang="zh-CN" sz="2400" b="1" dirty="0" smtClean="0">
                <a:latin typeface="+mn-lt"/>
                <a:ea typeface="+mj-ea"/>
              </a:rPr>
              <a:t>1</a:t>
            </a:r>
            <a:r>
              <a:rPr lang="zh-CN" altLang="en-US" sz="2400" b="1" dirty="0" smtClean="0">
                <a:latin typeface="+mn-lt"/>
                <a:ea typeface="+mj-ea"/>
              </a:rPr>
              <a:t>：</a:t>
            </a:r>
            <a:r>
              <a:rPr lang="en-US" altLang="zh-CN" sz="2400" b="1" dirty="0" smtClean="0">
                <a:latin typeface="+mn-lt"/>
                <a:ea typeface="+mj-ea"/>
              </a:rPr>
              <a:t> 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(</a:t>
            </a:r>
            <a:r>
              <a:rPr lang="zh-CN" altLang="zh-CN" sz="2400" b="1" dirty="0" smtClean="0">
                <a:solidFill>
                  <a:srgbClr val="FF0000"/>
                </a:solidFill>
                <a:latin typeface="+mn-lt"/>
              </a:rPr>
              <a:t>教材第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84</a:t>
            </a:r>
            <a:r>
              <a:rPr lang="zh-CN" altLang="zh-CN" sz="2400" b="1" dirty="0" smtClean="0">
                <a:solidFill>
                  <a:srgbClr val="FF0000"/>
                </a:solidFill>
                <a:latin typeface="+mn-lt"/>
              </a:rPr>
              <a:t>页例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5)</a:t>
            </a:r>
            <a:r>
              <a:rPr lang="en-US" altLang="zh-CN" sz="2400" b="1" dirty="0" err="1" smtClean="0">
                <a:latin typeface="+mn-lt"/>
              </a:rPr>
              <a:t>计算</a:t>
            </a:r>
            <a:r>
              <a:rPr lang="en-US" altLang="zh-CN" sz="2400" b="1" i="1" dirty="0" smtClean="0">
                <a:latin typeface="+mn-lt"/>
              </a:rPr>
              <a:t>.</a:t>
            </a:r>
            <a:endParaRPr lang="zh-CN" altLang="zh-CN" sz="2400" b="1" dirty="0" smtClean="0">
              <a:latin typeface="+mn-lt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 smtClean="0">
                <a:latin typeface="+mn-lt"/>
              </a:rPr>
              <a:t>                (1)(</a:t>
            </a:r>
            <a:r>
              <a:rPr lang="en-US" altLang="zh-CN" sz="2400" b="1" i="1" dirty="0" smtClean="0">
                <a:latin typeface="+mn-lt"/>
              </a:rPr>
              <a:t>x</a:t>
            </a:r>
            <a:r>
              <a:rPr lang="en-US" altLang="zh-CN" sz="2400" b="1" dirty="0" smtClean="0">
                <a:latin typeface="+mn-lt"/>
              </a:rPr>
              <a:t>-2)(</a:t>
            </a:r>
            <a:r>
              <a:rPr lang="en-US" altLang="zh-CN" sz="2400" b="1" i="1" dirty="0" smtClean="0">
                <a:latin typeface="+mn-lt"/>
              </a:rPr>
              <a:t>x</a:t>
            </a:r>
            <a:r>
              <a:rPr lang="en-US" altLang="zh-CN" sz="2400" b="1" dirty="0" smtClean="0">
                <a:latin typeface="+mn-lt"/>
              </a:rPr>
              <a:t>+1)</a:t>
            </a:r>
            <a:r>
              <a:rPr lang="zh-CN" altLang="en-US" sz="2400" b="1" dirty="0" smtClean="0">
                <a:latin typeface="+mn-lt"/>
              </a:rPr>
              <a:t>；</a:t>
            </a:r>
            <a:endParaRPr lang="zh-CN" altLang="zh-CN" sz="2400" b="1" dirty="0">
              <a:latin typeface="+mn-lt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979712" y="2204864"/>
            <a:ext cx="4536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+mn-lt"/>
                <a:ea typeface="+mj-ea"/>
              </a:rPr>
              <a:t>解</a:t>
            </a:r>
            <a:r>
              <a:rPr lang="zh-CN" altLang="en-US" sz="2400" b="1" i="1" dirty="0" smtClean="0">
                <a:solidFill>
                  <a:srgbClr val="FF0000"/>
                </a:solidFill>
                <a:latin typeface="+mn-lt"/>
                <a:ea typeface="+mj-ea"/>
              </a:rPr>
              <a:t>：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  <a:ea typeface="+mj-ea"/>
              </a:rPr>
              <a:t> 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(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x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-2)(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x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+1)=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x</a:t>
            </a:r>
            <a:r>
              <a:rPr lang="en-US" altLang="zh-CN" sz="2400" b="1" baseline="30000" dirty="0" smtClean="0">
                <a:solidFill>
                  <a:srgbClr val="FF0000"/>
                </a:solidFill>
                <a:latin typeface="+mn-lt"/>
              </a:rPr>
              <a:t>2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+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x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-2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x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-2</a:t>
            </a:r>
            <a:endParaRPr lang="zh-CN" altLang="zh-CN" sz="2400" b="1" dirty="0">
              <a:solidFill>
                <a:srgbClr val="FF0000"/>
              </a:solidFill>
              <a:latin typeface="+mn-lt"/>
              <a:ea typeface="+mj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3972566" y="2812866"/>
            <a:ext cx="35283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=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x</a:t>
            </a:r>
            <a:r>
              <a:rPr lang="en-US" altLang="zh-CN" sz="2400" b="1" baseline="30000" dirty="0" smtClean="0">
                <a:solidFill>
                  <a:srgbClr val="FF0000"/>
                </a:solidFill>
                <a:latin typeface="+mn-lt"/>
              </a:rPr>
              <a:t>2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-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x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-2.</a:t>
            </a:r>
            <a:endParaRPr lang="zh-CN" altLang="zh-CN" sz="2400" b="1" i="1" dirty="0">
              <a:solidFill>
                <a:srgbClr val="FF0000"/>
              </a:solidFill>
              <a:latin typeface="+mn-lt"/>
              <a:ea typeface="+mj-ea"/>
            </a:endParaRPr>
          </a:p>
        </p:txBody>
      </p:sp>
      <p:graphicFrame>
        <p:nvGraphicFramePr>
          <p:cNvPr id="56321" name="Object 1"/>
          <p:cNvGraphicFramePr>
            <a:graphicFrameLocks noChangeAspect="1"/>
          </p:cNvGraphicFramePr>
          <p:nvPr/>
        </p:nvGraphicFramePr>
        <p:xfrm>
          <a:off x="1949449" y="3500439"/>
          <a:ext cx="2896019" cy="714380"/>
        </p:xfrm>
        <a:graphic>
          <a:graphicData uri="http://schemas.openxmlformats.org/presentationml/2006/ole">
            <p:oleObj spid="_x0000_s56321" name="Equation" r:id="rId3" imgW="1346040" imgH="431640" progId="">
              <p:embed/>
            </p:oleObj>
          </a:graphicData>
        </a:graphic>
      </p:graphicFrame>
      <p:graphicFrame>
        <p:nvGraphicFramePr>
          <p:cNvPr id="56322" name="Object 2"/>
          <p:cNvGraphicFramePr>
            <a:graphicFrameLocks noChangeAspect="1"/>
          </p:cNvGraphicFramePr>
          <p:nvPr/>
        </p:nvGraphicFramePr>
        <p:xfrm>
          <a:off x="2295946" y="4273900"/>
          <a:ext cx="5919392" cy="798174"/>
        </p:xfrm>
        <a:graphic>
          <a:graphicData uri="http://schemas.openxmlformats.org/presentationml/2006/ole">
            <p:oleObj spid="_x0000_s56322" name="Equation" r:id="rId4" imgW="2463480" imgH="431640" progId="">
              <p:embed/>
            </p:oleObj>
          </a:graphicData>
        </a:graphic>
      </p:graphicFrame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4408489" y="5173663"/>
          <a:ext cx="2235214" cy="700897"/>
        </p:xfrm>
        <a:graphic>
          <a:graphicData uri="http://schemas.openxmlformats.org/presentationml/2006/ole">
            <p:oleObj spid="_x0000_s56323" name="Equation" r:id="rId5" imgW="965160" imgH="393480" progId="">
              <p:embed/>
            </p:oleObj>
          </a:graphicData>
        </a:graphic>
      </p:graphicFrame>
      <p:sp>
        <p:nvSpPr>
          <p:cNvPr id="10" name=" 220"/>
          <p:cNvSpPr/>
          <p:nvPr/>
        </p:nvSpPr>
        <p:spPr>
          <a:xfrm>
            <a:off x="395536" y="332656"/>
            <a:ext cx="321881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合作研学</a:t>
            </a:r>
            <a:r>
              <a:rPr lang="en-US" altLang="zh-CN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&amp;</a:t>
            </a: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展示激学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6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6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714348" y="500042"/>
            <a:ext cx="7344816" cy="14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sz="2400" b="1" i="1" dirty="0" smtClean="0">
                <a:latin typeface="+mn-lt"/>
                <a:ea typeface="+mj-ea"/>
                <a:cs typeface="Times New Roman" pitchFamily="18" charset="0"/>
              </a:rPr>
              <a:t> </a:t>
            </a:r>
            <a:r>
              <a:rPr lang="zh-CN" altLang="zh-CN" sz="2400" b="1" i="1" dirty="0" smtClean="0">
                <a:latin typeface="+mn-lt"/>
                <a:ea typeface="+mj-ea"/>
              </a:rPr>
              <a:t>　</a:t>
            </a:r>
            <a:r>
              <a:rPr lang="zh-CN" altLang="en-US" sz="2400" b="1" dirty="0" smtClean="0">
                <a:latin typeface="+mn-lt"/>
                <a:ea typeface="+mj-ea"/>
              </a:rPr>
              <a:t>例</a:t>
            </a:r>
            <a:r>
              <a:rPr lang="en-US" altLang="zh-CN" sz="2400" b="1" dirty="0" smtClean="0">
                <a:latin typeface="+mn-lt"/>
                <a:ea typeface="+mj-ea"/>
              </a:rPr>
              <a:t>2</a:t>
            </a:r>
            <a:r>
              <a:rPr lang="zh-CN" altLang="en-US" sz="2400" b="1" dirty="0" smtClean="0">
                <a:latin typeface="+mn-lt"/>
                <a:ea typeface="+mj-ea"/>
              </a:rPr>
              <a:t>：</a:t>
            </a:r>
            <a:r>
              <a:rPr lang="en-US" altLang="zh-CN" sz="2400" b="1" dirty="0" smtClean="0">
                <a:latin typeface="+mn-lt"/>
                <a:ea typeface="+mj-ea"/>
              </a:rPr>
              <a:t> 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(</a:t>
            </a:r>
            <a:r>
              <a:rPr lang="zh-CN" altLang="zh-CN" sz="2400" b="1" dirty="0" smtClean="0">
                <a:solidFill>
                  <a:srgbClr val="FF0000"/>
                </a:solidFill>
                <a:latin typeface="+mn-lt"/>
              </a:rPr>
              <a:t>教材第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84</a:t>
            </a:r>
            <a:r>
              <a:rPr lang="zh-CN" altLang="zh-CN" sz="2400" b="1" dirty="0" smtClean="0">
                <a:solidFill>
                  <a:srgbClr val="FF0000"/>
                </a:solidFill>
                <a:latin typeface="+mn-lt"/>
              </a:rPr>
              <a:t>页例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6)</a:t>
            </a:r>
            <a:r>
              <a:rPr lang="en-US" altLang="zh-CN" sz="2400" b="1" dirty="0" smtClean="0">
                <a:latin typeface="+mn-lt"/>
              </a:rPr>
              <a:t> </a:t>
            </a:r>
            <a:r>
              <a:rPr lang="en-US" altLang="zh-CN" sz="2400" b="1" dirty="0" err="1" smtClean="0">
                <a:latin typeface="+mn-lt"/>
              </a:rPr>
              <a:t>计算</a:t>
            </a:r>
            <a:r>
              <a:rPr lang="en-US" altLang="zh-CN" sz="2400" b="1" i="1" dirty="0" smtClean="0">
                <a:latin typeface="+mn-lt"/>
              </a:rPr>
              <a:t>.</a:t>
            </a:r>
            <a:endParaRPr lang="zh-CN" altLang="zh-CN" sz="2400" b="1" dirty="0" smtClean="0">
              <a:latin typeface="+mn-lt"/>
            </a:endParaRPr>
          </a:p>
          <a:p>
            <a:pPr>
              <a:lnSpc>
                <a:spcPct val="200000"/>
              </a:lnSpc>
            </a:pPr>
            <a:r>
              <a:rPr lang="en-US" altLang="zh-CN" sz="2400" b="1" dirty="0" smtClean="0">
                <a:latin typeface="+mn-lt"/>
              </a:rPr>
              <a:t>              (1)(</a:t>
            </a:r>
            <a:r>
              <a:rPr lang="en-US" altLang="zh-CN" sz="2400" b="1" i="1" dirty="0" smtClean="0">
                <a:latin typeface="+mn-lt"/>
              </a:rPr>
              <a:t>x</a:t>
            </a:r>
            <a:r>
              <a:rPr lang="en-US" altLang="zh-CN" sz="2400" b="1" dirty="0" smtClean="0">
                <a:latin typeface="+mn-lt"/>
              </a:rPr>
              <a:t>+3</a:t>
            </a:r>
            <a:r>
              <a:rPr lang="en-US" altLang="zh-CN" sz="2400" b="1" i="1" dirty="0" smtClean="0">
                <a:latin typeface="+mn-lt"/>
              </a:rPr>
              <a:t>y</a:t>
            </a:r>
            <a:r>
              <a:rPr lang="en-US" altLang="zh-CN" sz="2400" b="1" dirty="0" smtClean="0">
                <a:latin typeface="+mn-lt"/>
              </a:rPr>
              <a:t>)(2</a:t>
            </a:r>
            <a:r>
              <a:rPr lang="en-US" altLang="zh-CN" sz="2400" b="1" i="1" dirty="0" smtClean="0">
                <a:latin typeface="+mn-lt"/>
              </a:rPr>
              <a:t>x</a:t>
            </a:r>
            <a:r>
              <a:rPr lang="en-US" altLang="zh-CN" sz="2400" b="1" dirty="0" smtClean="0">
                <a:latin typeface="+mn-lt"/>
              </a:rPr>
              <a:t>-</a:t>
            </a:r>
            <a:r>
              <a:rPr lang="en-US" altLang="zh-CN" sz="2400" b="1" i="1" dirty="0" smtClean="0">
                <a:latin typeface="+mn-lt"/>
              </a:rPr>
              <a:t>y</a:t>
            </a:r>
            <a:r>
              <a:rPr lang="en-US" altLang="zh-CN" sz="2400" b="1" dirty="0" smtClean="0">
                <a:latin typeface="+mn-lt"/>
              </a:rPr>
              <a:t>);</a:t>
            </a:r>
            <a:endParaRPr lang="zh-CN" altLang="zh-CN" sz="2400" b="1" dirty="0">
              <a:latin typeface="+mn-lt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979712" y="2308810"/>
            <a:ext cx="56886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解:(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x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+3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y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)(2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x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-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y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)=2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x</a:t>
            </a:r>
            <a:r>
              <a:rPr lang="en-US" altLang="zh-CN" sz="2400" b="1" baseline="30000" dirty="0" smtClean="0">
                <a:solidFill>
                  <a:srgbClr val="FF0000"/>
                </a:solidFill>
                <a:latin typeface="+mn-lt"/>
              </a:rPr>
              <a:t>2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-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xy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+6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xy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-3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y</a:t>
            </a:r>
            <a:r>
              <a:rPr lang="en-US" altLang="zh-CN" sz="2400" b="1" baseline="30000" dirty="0" smtClean="0">
                <a:solidFill>
                  <a:srgbClr val="FF0000"/>
                </a:solidFill>
                <a:latin typeface="+mn-lt"/>
              </a:rPr>
              <a:t>2</a:t>
            </a:r>
            <a:endParaRPr lang="zh-CN" altLang="zh-CN" sz="2400" b="1" dirty="0">
              <a:solidFill>
                <a:srgbClr val="FF0000"/>
              </a:solidFill>
              <a:latin typeface="+mn-lt"/>
              <a:ea typeface="+mj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910248" y="3028890"/>
            <a:ext cx="2376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400" b="1" dirty="0" smtClean="0">
                <a:solidFill>
                  <a:srgbClr val="FF0000"/>
                </a:solidFill>
                <a:latin typeface="+mn-lt"/>
                <a:ea typeface="+mj-ea"/>
              </a:rPr>
              <a:t> 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=2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x</a:t>
            </a:r>
            <a:r>
              <a:rPr lang="en-US" altLang="zh-CN" sz="2400" b="1" baseline="30000" dirty="0" smtClean="0">
                <a:solidFill>
                  <a:srgbClr val="FF0000"/>
                </a:solidFill>
                <a:latin typeface="+mn-lt"/>
              </a:rPr>
              <a:t>2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+5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xy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-3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y</a:t>
            </a:r>
            <a:r>
              <a:rPr lang="en-US" altLang="zh-CN" sz="2400" b="1" baseline="30000" dirty="0" smtClean="0">
                <a:solidFill>
                  <a:srgbClr val="FF0000"/>
                </a:solidFill>
                <a:latin typeface="+mn-lt"/>
              </a:rPr>
              <a:t>2</a:t>
            </a:r>
            <a:r>
              <a:rPr lang="en-US" altLang="zh-CN" sz="2400" b="1" i="1" dirty="0" smtClean="0">
                <a:solidFill>
                  <a:srgbClr val="FF0000"/>
                </a:solidFill>
              </a:rPr>
              <a:t>.</a:t>
            </a:r>
            <a:endParaRPr lang="zh-CN" altLang="zh-CN" sz="2400" b="1" dirty="0" smtClean="0">
              <a:solidFill>
                <a:srgbClr val="FF0000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1763688" y="3861048"/>
            <a:ext cx="5400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latin typeface="+mn-lt"/>
              </a:rPr>
              <a:t>(2)(-3</a:t>
            </a:r>
            <a:r>
              <a:rPr lang="en-US" altLang="zh-CN" sz="2400" b="1" i="1" dirty="0" smtClean="0">
                <a:latin typeface="+mn-lt"/>
              </a:rPr>
              <a:t>x</a:t>
            </a:r>
            <a:r>
              <a:rPr lang="en-US" altLang="zh-CN" sz="2400" b="1" dirty="0" smtClean="0">
                <a:latin typeface="+mn-lt"/>
              </a:rPr>
              <a:t>+2</a:t>
            </a:r>
            <a:r>
              <a:rPr lang="en-US" altLang="zh-CN" sz="2400" b="1" i="1" dirty="0" smtClean="0">
                <a:latin typeface="+mn-lt"/>
              </a:rPr>
              <a:t>b</a:t>
            </a:r>
            <a:r>
              <a:rPr lang="en-US" altLang="zh-CN" sz="2400" b="1" dirty="0" smtClean="0">
                <a:latin typeface="+mn-lt"/>
              </a:rPr>
              <a:t>)(2</a:t>
            </a:r>
            <a:r>
              <a:rPr lang="en-US" altLang="zh-CN" sz="2400" b="1" i="1" dirty="0" smtClean="0">
                <a:latin typeface="+mn-lt"/>
              </a:rPr>
              <a:t>x</a:t>
            </a:r>
            <a:r>
              <a:rPr lang="en-US" altLang="zh-CN" sz="2400" b="1" dirty="0" smtClean="0">
                <a:latin typeface="+mn-lt"/>
              </a:rPr>
              <a:t>-4</a:t>
            </a:r>
            <a:r>
              <a:rPr lang="en-US" altLang="zh-CN" sz="2400" b="1" i="1" dirty="0" smtClean="0">
                <a:latin typeface="+mn-lt"/>
              </a:rPr>
              <a:t>b</a:t>
            </a:r>
            <a:r>
              <a:rPr lang="en-US" altLang="zh-CN" sz="2400" b="1" dirty="0" smtClean="0">
                <a:latin typeface="+mn-lt"/>
              </a:rPr>
              <a:t>)</a:t>
            </a:r>
            <a:r>
              <a:rPr lang="en-US" altLang="zh-CN" sz="2400" b="1" i="1" dirty="0" smtClean="0">
                <a:latin typeface="+mn-lt"/>
              </a:rPr>
              <a:t>.</a:t>
            </a:r>
            <a:endParaRPr lang="zh-CN" altLang="zh-CN" sz="2400" b="1" dirty="0" smtClean="0">
              <a:latin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051720" y="4561384"/>
            <a:ext cx="5400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解:(-3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x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+2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b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)(2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x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-4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b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)=-6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x</a:t>
            </a:r>
            <a:r>
              <a:rPr lang="en-US" altLang="zh-CN" sz="2400" b="1" baseline="30000" dirty="0" smtClean="0">
                <a:solidFill>
                  <a:srgbClr val="FF0000"/>
                </a:solidFill>
                <a:latin typeface="+mn-lt"/>
              </a:rPr>
              <a:t>2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+12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bx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+4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bx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-8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b</a:t>
            </a:r>
            <a:r>
              <a:rPr lang="en-US" altLang="zh-CN" sz="2400" b="1" baseline="30000" dirty="0" smtClean="0">
                <a:solidFill>
                  <a:srgbClr val="FF0000"/>
                </a:solidFill>
                <a:latin typeface="+mn-lt"/>
              </a:rPr>
              <a:t>2</a:t>
            </a:r>
            <a:endParaRPr lang="zh-CN" altLang="zh-CN" sz="2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4542360" y="5085184"/>
            <a:ext cx="37444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= - 6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x</a:t>
            </a:r>
            <a:r>
              <a:rPr lang="en-US" altLang="zh-CN" sz="2400" b="1" baseline="30000" dirty="0" smtClean="0">
                <a:solidFill>
                  <a:srgbClr val="FF0000"/>
                </a:solidFill>
                <a:latin typeface="+mn-lt"/>
              </a:rPr>
              <a:t>2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+16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bx</a:t>
            </a:r>
            <a:r>
              <a:rPr lang="en-US" altLang="zh-CN" sz="2400" b="1" dirty="0" smtClean="0">
                <a:solidFill>
                  <a:srgbClr val="FF0000"/>
                </a:solidFill>
                <a:latin typeface="+mn-lt"/>
              </a:rPr>
              <a:t>-8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b</a:t>
            </a:r>
            <a:r>
              <a:rPr lang="en-US" altLang="zh-CN" sz="2400" b="1" baseline="30000" dirty="0" smtClean="0">
                <a:solidFill>
                  <a:srgbClr val="FF0000"/>
                </a:solidFill>
                <a:latin typeface="+mn-lt"/>
              </a:rPr>
              <a:t>2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n-lt"/>
              </a:rPr>
              <a:t>.</a:t>
            </a:r>
            <a:endParaRPr lang="zh-CN" altLang="zh-CN" sz="2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9" name=" 220"/>
          <p:cNvSpPr/>
          <p:nvPr/>
        </p:nvSpPr>
        <p:spPr>
          <a:xfrm>
            <a:off x="395536" y="188640"/>
            <a:ext cx="321881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合作研学</a:t>
            </a:r>
            <a:r>
              <a:rPr lang="en-US" altLang="zh-CN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&amp;</a:t>
            </a: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展示激学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0" grpId="0"/>
      <p:bldP spid="17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 220"/>
          <p:cNvSpPr/>
          <p:nvPr/>
        </p:nvSpPr>
        <p:spPr>
          <a:xfrm>
            <a:off x="395536" y="188640"/>
            <a:ext cx="321881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合作研学</a:t>
            </a:r>
            <a:r>
              <a:rPr lang="en-US" altLang="zh-CN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&amp;</a:t>
            </a: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展示激学</a:t>
            </a:r>
          </a:p>
        </p:txBody>
      </p:sp>
      <p:sp>
        <p:nvSpPr>
          <p:cNvPr id="72705" name="Rectangle 1"/>
          <p:cNvSpPr>
            <a:spLocks noChangeArrowheads="1"/>
          </p:cNvSpPr>
          <p:nvPr/>
        </p:nvSpPr>
        <p:spPr bwMode="auto">
          <a:xfrm>
            <a:off x="0" y="987351"/>
            <a:ext cx="8946680" cy="13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微软雅黑" pitchFamily="34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1500" dirty="0" smtClean="0">
                <a:latin typeface="Tahoma" pitchFamily="34" charset="0"/>
                <a:ea typeface="微软雅黑" pitchFamily="34" charset="-122"/>
                <a:cs typeface="Tahoma" pitchFamily="34" charset="0"/>
              </a:rPr>
              <a:t>        </a:t>
            </a:r>
            <a:r>
              <a:rPr kumimoji="0" lang="zh-CN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微软雅黑" pitchFamily="34" charset="-122"/>
                <a:cs typeface="Tahoma" pitchFamily="34" charset="0"/>
              </a:rPr>
              <a:t>先化简再求值：（</a:t>
            </a:r>
            <a:r>
              <a:rPr kumimoji="0" lang="en-US" altLang="zh-CN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微软雅黑" pitchFamily="34" charset="-122"/>
                <a:cs typeface="Tahoma" pitchFamily="34" charset="0"/>
              </a:rPr>
              <a:t>x+1</a:t>
            </a:r>
            <a:r>
              <a:rPr kumimoji="0" lang="zh-CN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微软雅黑" pitchFamily="34" charset="-122"/>
                <a:cs typeface="Tahoma" pitchFamily="34" charset="0"/>
              </a:rPr>
              <a:t>）（</a:t>
            </a:r>
            <a:r>
              <a:rPr kumimoji="0" lang="en-US" altLang="zh-CN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微软雅黑" pitchFamily="34" charset="-122"/>
                <a:cs typeface="Tahoma" pitchFamily="34" charset="0"/>
              </a:rPr>
              <a:t>x-1</a:t>
            </a:r>
            <a:r>
              <a:rPr kumimoji="0" lang="zh-CN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微软雅黑" pitchFamily="34" charset="-122"/>
                <a:cs typeface="Tahoma" pitchFamily="34" charset="0"/>
              </a:rPr>
              <a:t>）</a:t>
            </a:r>
            <a:r>
              <a:rPr kumimoji="0" lang="en-US" altLang="zh-CN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微软雅黑" pitchFamily="34" charset="-122"/>
                <a:cs typeface="Tahoma" pitchFamily="34" charset="0"/>
              </a:rPr>
              <a:t>+x</a:t>
            </a:r>
            <a:r>
              <a:rPr kumimoji="0" lang="en-US" altLang="zh-CN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微软雅黑" pitchFamily="34" charset="-122"/>
                <a:cs typeface="Tahoma" pitchFamily="34" charset="0"/>
              </a:rPr>
              <a:t>²</a:t>
            </a:r>
            <a:r>
              <a:rPr kumimoji="0" lang="zh-CN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微软雅黑" pitchFamily="34" charset="-122"/>
                <a:cs typeface="Tahoma" pitchFamily="34" charset="0"/>
              </a:rPr>
              <a:t>（</a:t>
            </a:r>
            <a:r>
              <a:rPr kumimoji="0" lang="en-US" altLang="zh-CN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微软雅黑" pitchFamily="34" charset="-122"/>
                <a:cs typeface="Tahoma" pitchFamily="34" charset="0"/>
              </a:rPr>
              <a:t>x-1</a:t>
            </a:r>
            <a:r>
              <a:rPr kumimoji="0" lang="zh-CN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微软雅黑" pitchFamily="34" charset="-122"/>
                <a:cs typeface="Tahoma" pitchFamily="34" charset="0"/>
              </a:rPr>
              <a:t>）</a:t>
            </a:r>
            <a:endParaRPr kumimoji="0" lang="zh-CN" alt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微软雅黑" pitchFamily="34" charset="-122"/>
                <a:cs typeface="Tahoma" pitchFamily="34" charset="0"/>
              </a:rPr>
              <a:t>    其中</a:t>
            </a:r>
            <a:r>
              <a:rPr kumimoji="0" lang="en-US" altLang="zh-CN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微软雅黑" pitchFamily="34" charset="-122"/>
                <a:cs typeface="Tahoma" pitchFamily="34" charset="0"/>
              </a:rPr>
              <a:t>x=-2</a:t>
            </a:r>
            <a:endParaRPr kumimoji="0" lang="en-US" altLang="zh-CN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2996952"/>
            <a:ext cx="77768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解：原式</a:t>
            </a:r>
            <a:r>
              <a:rPr lang="en-US" altLang="zh-CN" dirty="0" smtClean="0"/>
              <a:t>=x·x-x·1+1·x-1·1+x³-x²</a:t>
            </a:r>
          </a:p>
          <a:p>
            <a:r>
              <a:rPr lang="en-US" altLang="zh-CN" dirty="0" smtClean="0"/>
              <a:t>               =x²-x+x-1+x³-x²</a:t>
            </a:r>
          </a:p>
          <a:p>
            <a:r>
              <a:rPr lang="en-US" altLang="zh-CN" smtClean="0"/>
              <a:t>               =x³-1</a:t>
            </a:r>
            <a:endParaRPr lang="zh-C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795664" y="1413205"/>
            <a:ext cx="7562550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b="1" dirty="0" smtClean="0"/>
              <a:t>     1</a:t>
            </a:r>
            <a:r>
              <a:rPr lang="en-US" altLang="zh-CN" sz="2000" b="1" i="1" dirty="0" smtClean="0"/>
              <a:t>.</a:t>
            </a:r>
            <a:r>
              <a:rPr lang="en-US" altLang="zh-CN" sz="2000" b="1" dirty="0" smtClean="0"/>
              <a:t>多项式与多项式相乘,先用一个多项式的每一项乘另一个多项式的每一项,再把所得的积相加.</a:t>
            </a:r>
            <a:endParaRPr lang="zh-CN" altLang="zh-CN" sz="2000" b="1" dirty="0"/>
          </a:p>
        </p:txBody>
      </p:sp>
      <p:sp>
        <p:nvSpPr>
          <p:cNvPr id="3" name="矩形 2"/>
          <p:cNvSpPr/>
          <p:nvPr/>
        </p:nvSpPr>
        <p:spPr>
          <a:xfrm>
            <a:off x="972740" y="486771"/>
            <a:ext cx="23133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  <a:latin typeface="+mn-lt"/>
                <a:ea typeface="+mj-ea"/>
              </a:rPr>
              <a:t>课堂小结</a:t>
            </a:r>
            <a:endParaRPr lang="zh-CN" altLang="en-US" b="1" dirty="0">
              <a:solidFill>
                <a:srgbClr val="FF0000"/>
              </a:solidFill>
              <a:latin typeface="+mn-lt"/>
              <a:ea typeface="+mj-ea"/>
            </a:endParaRPr>
          </a:p>
        </p:txBody>
      </p:sp>
      <p:sp>
        <p:nvSpPr>
          <p:cNvPr id="6" name="动作按钮: 第一张 5">
            <a:hlinkClick r:id="" action="ppaction://hlinkshowjump?jump=firstslide" highlightClick="1"/>
          </p:cNvPr>
          <p:cNvSpPr/>
          <p:nvPr/>
        </p:nvSpPr>
        <p:spPr>
          <a:xfrm>
            <a:off x="7020272" y="6237312"/>
            <a:ext cx="720080" cy="43204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826444" y="2924944"/>
            <a:ext cx="7531770" cy="2862322"/>
          </a:xfrm>
          <a:prstGeom prst="rect">
            <a:avLst/>
          </a:prstGeom>
        </p:spPr>
        <p:style>
          <a:lnRef idx="2">
            <a:schemeClr val="accent2"/>
          </a:lnRef>
          <a:fillRef idx="100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b="1" dirty="0" smtClean="0"/>
              <a:t>      2</a:t>
            </a:r>
            <a:r>
              <a:rPr lang="en-US" altLang="zh-CN" sz="2000" b="1" i="1" dirty="0" smtClean="0"/>
              <a:t>.</a:t>
            </a:r>
            <a:r>
              <a:rPr lang="en-US" altLang="zh-CN" sz="2000" b="1" dirty="0" smtClean="0"/>
              <a:t>运用多项式与多项式相乘的法则时应注意:</a:t>
            </a:r>
            <a:endParaRPr lang="zh-CN" altLang="zh-CN" sz="2000" b="1" dirty="0" smtClean="0"/>
          </a:p>
          <a:p>
            <a:pPr>
              <a:lnSpc>
                <a:spcPct val="150000"/>
              </a:lnSpc>
            </a:pPr>
            <a:r>
              <a:rPr lang="en-US" altLang="zh-CN" sz="2000" b="1" dirty="0" smtClean="0"/>
              <a:t>(1)</a:t>
            </a:r>
            <a:r>
              <a:rPr lang="en-US" altLang="zh-CN" sz="2000" b="1" dirty="0" err="1" smtClean="0"/>
              <a:t>多项式与多项式相乘,要防止漏项</a:t>
            </a:r>
            <a:r>
              <a:rPr lang="en-US" altLang="zh-CN" sz="2000" b="1" dirty="0" smtClean="0"/>
              <a:t>;</a:t>
            </a:r>
            <a:endParaRPr lang="zh-CN" altLang="zh-CN" sz="2000" b="1" dirty="0" smtClean="0"/>
          </a:p>
          <a:p>
            <a:pPr>
              <a:lnSpc>
                <a:spcPct val="150000"/>
              </a:lnSpc>
            </a:pPr>
            <a:r>
              <a:rPr lang="en-US" altLang="zh-CN" sz="2000" b="1" dirty="0" smtClean="0"/>
              <a:t>(2)</a:t>
            </a:r>
            <a:r>
              <a:rPr lang="en-US" altLang="zh-CN" sz="2000" b="1" dirty="0" err="1" smtClean="0"/>
              <a:t>由于运算量较大,书写繁杂,所以应特别注意符号问题,多项式的每一项都包含它前面的符号</a:t>
            </a:r>
            <a:r>
              <a:rPr lang="en-US" altLang="zh-CN" sz="2000" b="1" dirty="0" smtClean="0"/>
              <a:t>;</a:t>
            </a:r>
            <a:endParaRPr lang="zh-CN" altLang="zh-CN" sz="2000" b="1" dirty="0" smtClean="0"/>
          </a:p>
          <a:p>
            <a:pPr>
              <a:lnSpc>
                <a:spcPct val="150000"/>
              </a:lnSpc>
            </a:pPr>
            <a:r>
              <a:rPr lang="en-US" altLang="zh-CN" sz="2000" b="1" dirty="0" smtClean="0"/>
              <a:t>(3)</a:t>
            </a:r>
            <a:r>
              <a:rPr lang="en-US" altLang="zh-CN" sz="2000" b="1" dirty="0" err="1" smtClean="0"/>
              <a:t>多项式乘以多项式,仍得多项式</a:t>
            </a:r>
            <a:r>
              <a:rPr lang="en-US" altLang="zh-CN" sz="2000" b="1" dirty="0" smtClean="0"/>
              <a:t>;</a:t>
            </a:r>
            <a:endParaRPr lang="zh-CN" altLang="zh-CN" sz="2000" b="1" dirty="0" smtClean="0"/>
          </a:p>
          <a:p>
            <a:pPr>
              <a:lnSpc>
                <a:spcPct val="150000"/>
              </a:lnSpc>
            </a:pPr>
            <a:r>
              <a:rPr lang="en-US" altLang="zh-CN" sz="2000" b="1" dirty="0" smtClean="0"/>
              <a:t>(4)</a:t>
            </a:r>
            <a:r>
              <a:rPr lang="en-US" altLang="zh-CN" sz="2000" b="1" dirty="0" err="1" smtClean="0"/>
              <a:t>最后的结果应合并所有的同类项</a:t>
            </a:r>
            <a:r>
              <a:rPr lang="en-US" altLang="zh-CN" sz="2000" b="1" i="1" dirty="0" smtClean="0"/>
              <a:t>.</a:t>
            </a:r>
            <a:endParaRPr lang="zh-CN" altLang="zh-CN" sz="2000" b="1" dirty="0"/>
          </a:p>
        </p:txBody>
      </p:sp>
      <p:sp>
        <p:nvSpPr>
          <p:cNvPr id="7" name=" 220"/>
          <p:cNvSpPr/>
          <p:nvPr/>
        </p:nvSpPr>
        <p:spPr>
          <a:xfrm>
            <a:off x="1043608" y="620688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精讲领学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827584" y="642918"/>
            <a:ext cx="669674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sz="2800" b="1" dirty="0" smtClean="0">
                <a:latin typeface="+mn-lt"/>
              </a:rPr>
              <a:t>1</a:t>
            </a:r>
            <a:r>
              <a:rPr lang="en-US" altLang="zh-CN" sz="2800" b="1" i="1" dirty="0" smtClean="0">
                <a:latin typeface="+mn-lt"/>
              </a:rPr>
              <a:t>.</a:t>
            </a:r>
            <a:r>
              <a:rPr lang="en-US" altLang="zh-CN" sz="2800" b="1" dirty="0" smtClean="0">
                <a:latin typeface="+mn-lt"/>
              </a:rPr>
              <a:t>三个连续奇数,若中间一个为</a:t>
            </a:r>
            <a:r>
              <a:rPr lang="en-US" altLang="zh-CN" sz="2800" b="1" i="1" dirty="0" smtClean="0">
                <a:latin typeface="+mn-lt"/>
              </a:rPr>
              <a:t>n</a:t>
            </a:r>
            <a:r>
              <a:rPr lang="en-US" altLang="zh-CN" sz="2800" b="1" dirty="0" smtClean="0">
                <a:latin typeface="+mn-lt"/>
              </a:rPr>
              <a:t>,则它们的积为	(</a:t>
            </a:r>
            <a:r>
              <a:rPr lang="en-US" altLang="zh-CN" sz="2800" b="1" i="1" dirty="0" smtClean="0">
                <a:latin typeface="+mn-lt"/>
              </a:rPr>
              <a:t>　　</a:t>
            </a:r>
            <a:r>
              <a:rPr lang="en-US" altLang="zh-CN" sz="2800" b="1" dirty="0" smtClean="0">
                <a:latin typeface="+mn-lt"/>
              </a:rPr>
              <a:t>)</a:t>
            </a:r>
            <a:endParaRPr lang="zh-CN" altLang="zh-CN" sz="2800" b="1" dirty="0" smtClean="0">
              <a:latin typeface="+mn-lt"/>
            </a:endParaRPr>
          </a:p>
          <a:p>
            <a:pPr>
              <a:lnSpc>
                <a:spcPct val="200000"/>
              </a:lnSpc>
            </a:pPr>
            <a:r>
              <a:rPr lang="en-US" altLang="zh-CN" sz="2800" b="1" dirty="0" smtClean="0">
                <a:latin typeface="+mn-lt"/>
              </a:rPr>
              <a:t>    A</a:t>
            </a:r>
            <a:r>
              <a:rPr lang="en-US" altLang="zh-CN" sz="2800" b="1" i="1" dirty="0" smtClean="0">
                <a:latin typeface="+mn-lt"/>
              </a:rPr>
              <a:t>.</a:t>
            </a:r>
            <a:r>
              <a:rPr lang="en-US" altLang="zh-CN" sz="2800" b="1" dirty="0" smtClean="0">
                <a:latin typeface="+mn-lt"/>
              </a:rPr>
              <a:t>6</a:t>
            </a:r>
            <a:r>
              <a:rPr lang="en-US" altLang="zh-CN" sz="2800" b="1" i="1" dirty="0" smtClean="0">
                <a:latin typeface="+mn-lt"/>
              </a:rPr>
              <a:t>a</a:t>
            </a:r>
            <a:r>
              <a:rPr lang="en-US" altLang="zh-CN" sz="2800" b="1" baseline="30000" dirty="0" smtClean="0">
                <a:latin typeface="+mn-lt"/>
              </a:rPr>
              <a:t>2</a:t>
            </a:r>
            <a:r>
              <a:rPr lang="en-US" altLang="zh-CN" sz="2800" b="1" dirty="0" smtClean="0">
                <a:latin typeface="+mn-lt"/>
              </a:rPr>
              <a:t>-6</a:t>
            </a:r>
            <a:r>
              <a:rPr lang="en-US" altLang="zh-CN" sz="2800" b="1" i="1" dirty="0" smtClean="0">
                <a:latin typeface="+mn-lt"/>
              </a:rPr>
              <a:t>n</a:t>
            </a:r>
            <a:r>
              <a:rPr lang="en-US" altLang="zh-CN" sz="2800" b="1" dirty="0" smtClean="0">
                <a:latin typeface="+mn-lt"/>
              </a:rPr>
              <a:t>	             B</a:t>
            </a:r>
            <a:r>
              <a:rPr lang="en-US" altLang="zh-CN" sz="2800" b="1" i="1" dirty="0" smtClean="0">
                <a:latin typeface="+mn-lt"/>
              </a:rPr>
              <a:t>.</a:t>
            </a:r>
            <a:r>
              <a:rPr lang="en-US" altLang="zh-CN" sz="2800" b="1" dirty="0" smtClean="0">
                <a:latin typeface="+mn-lt"/>
              </a:rPr>
              <a:t>4</a:t>
            </a:r>
            <a:r>
              <a:rPr lang="en-US" altLang="zh-CN" sz="2800" b="1" i="1" dirty="0" smtClean="0">
                <a:latin typeface="+mn-lt"/>
              </a:rPr>
              <a:t>n</a:t>
            </a:r>
            <a:r>
              <a:rPr lang="en-US" altLang="zh-CN" sz="2800" b="1" baseline="30000" dirty="0" smtClean="0">
                <a:latin typeface="+mn-lt"/>
              </a:rPr>
              <a:t>3</a:t>
            </a:r>
            <a:r>
              <a:rPr lang="en-US" altLang="zh-CN" sz="2800" b="1" dirty="0" smtClean="0">
                <a:latin typeface="+mn-lt"/>
              </a:rPr>
              <a:t>-</a:t>
            </a:r>
            <a:r>
              <a:rPr lang="en-US" altLang="zh-CN" sz="2800" b="1" i="1" dirty="0" smtClean="0">
                <a:latin typeface="+mn-lt"/>
              </a:rPr>
              <a:t>n</a:t>
            </a:r>
            <a:endParaRPr lang="zh-CN" altLang="zh-CN" sz="2800" b="1" dirty="0" smtClean="0">
              <a:latin typeface="+mn-lt"/>
            </a:endParaRPr>
          </a:p>
          <a:p>
            <a:pPr>
              <a:lnSpc>
                <a:spcPct val="200000"/>
              </a:lnSpc>
            </a:pPr>
            <a:r>
              <a:rPr lang="en-US" altLang="zh-CN" sz="2800" b="1" dirty="0" smtClean="0">
                <a:latin typeface="+mn-lt"/>
              </a:rPr>
              <a:t>    C</a:t>
            </a:r>
            <a:r>
              <a:rPr lang="en-US" altLang="zh-CN" sz="2800" b="1" i="1" dirty="0" smtClean="0">
                <a:latin typeface="+mn-lt"/>
              </a:rPr>
              <a:t>.n</a:t>
            </a:r>
            <a:r>
              <a:rPr lang="en-US" altLang="zh-CN" sz="2800" b="1" baseline="30000" dirty="0" smtClean="0">
                <a:latin typeface="+mn-lt"/>
              </a:rPr>
              <a:t>3</a:t>
            </a:r>
            <a:r>
              <a:rPr lang="en-US" altLang="zh-CN" sz="2800" b="1" dirty="0" smtClean="0">
                <a:latin typeface="+mn-lt"/>
              </a:rPr>
              <a:t>-4</a:t>
            </a:r>
            <a:r>
              <a:rPr lang="en-US" altLang="zh-CN" sz="2800" b="1" i="1" dirty="0" smtClean="0">
                <a:latin typeface="+mn-lt"/>
              </a:rPr>
              <a:t>n                 </a:t>
            </a:r>
            <a:r>
              <a:rPr lang="en-US" altLang="zh-CN" sz="2800" b="1" dirty="0" smtClean="0">
                <a:latin typeface="+mn-lt"/>
              </a:rPr>
              <a:t>D</a:t>
            </a:r>
            <a:r>
              <a:rPr lang="en-US" altLang="zh-CN" sz="2800" b="1" i="1" dirty="0" smtClean="0">
                <a:latin typeface="+mn-lt"/>
              </a:rPr>
              <a:t>.n</a:t>
            </a:r>
            <a:r>
              <a:rPr lang="en-US" altLang="zh-CN" sz="2800" b="1" baseline="30000" dirty="0" smtClean="0">
                <a:latin typeface="+mn-lt"/>
              </a:rPr>
              <a:t>3</a:t>
            </a:r>
            <a:r>
              <a:rPr lang="en-US" altLang="zh-CN" sz="2800" b="1" dirty="0" smtClean="0">
                <a:latin typeface="+mn-lt"/>
              </a:rPr>
              <a:t>-</a:t>
            </a:r>
            <a:r>
              <a:rPr lang="en-US" altLang="zh-CN" sz="2800" b="1" i="1" dirty="0" smtClean="0">
                <a:latin typeface="+mn-lt"/>
              </a:rPr>
              <a:t>n</a:t>
            </a:r>
            <a:endParaRPr lang="zh-CN" altLang="zh-CN" sz="2800" b="1" dirty="0">
              <a:latin typeface="+mn-lt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928662" y="4143380"/>
            <a:ext cx="7675786" cy="1680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zh-CN" sz="2800" b="1" spc="300" dirty="0" smtClean="0">
                <a:solidFill>
                  <a:srgbClr val="FF0000"/>
                </a:solidFill>
                <a:latin typeface="+mn-lt"/>
              </a:rPr>
              <a:t>解析</a:t>
            </a:r>
            <a:r>
              <a:rPr lang="en-US" altLang="zh-CN" sz="2800" b="1" dirty="0" smtClean="0">
                <a:latin typeface="+mn-lt"/>
              </a:rPr>
              <a:t>:</a:t>
            </a:r>
            <a:r>
              <a:rPr lang="en-US" altLang="zh-CN" sz="2800" b="1" i="1" dirty="0" smtClean="0">
                <a:latin typeface="+mn-lt"/>
              </a:rPr>
              <a:t>n</a:t>
            </a:r>
            <a:r>
              <a:rPr lang="en-US" altLang="zh-CN" sz="2800" b="1" dirty="0" smtClean="0">
                <a:latin typeface="+mn-lt"/>
              </a:rPr>
              <a:t>(</a:t>
            </a:r>
            <a:r>
              <a:rPr lang="en-US" altLang="zh-CN" sz="2800" b="1" i="1" dirty="0" smtClean="0">
                <a:latin typeface="+mn-lt"/>
              </a:rPr>
              <a:t>n</a:t>
            </a:r>
            <a:r>
              <a:rPr lang="en-US" altLang="zh-CN" sz="2800" b="1" dirty="0" smtClean="0">
                <a:latin typeface="+mn-lt"/>
              </a:rPr>
              <a:t>-2)(</a:t>
            </a:r>
            <a:r>
              <a:rPr lang="en-US" altLang="zh-CN" sz="2800" b="1" i="1" dirty="0" smtClean="0">
                <a:latin typeface="+mn-lt"/>
              </a:rPr>
              <a:t>n</a:t>
            </a:r>
            <a:r>
              <a:rPr lang="en-US" altLang="zh-CN" sz="2800" b="1" dirty="0" smtClean="0">
                <a:latin typeface="+mn-lt"/>
              </a:rPr>
              <a:t>+2)=(</a:t>
            </a:r>
            <a:r>
              <a:rPr lang="en-US" altLang="zh-CN" sz="2800" b="1" i="1" dirty="0" smtClean="0">
                <a:latin typeface="+mn-lt"/>
              </a:rPr>
              <a:t>n</a:t>
            </a:r>
            <a:r>
              <a:rPr lang="en-US" altLang="zh-CN" sz="2800" b="1" dirty="0" smtClean="0">
                <a:latin typeface="+mn-lt"/>
              </a:rPr>
              <a:t>+2)(</a:t>
            </a:r>
            <a:r>
              <a:rPr lang="en-US" altLang="zh-CN" sz="2800" b="1" i="1" dirty="0" smtClean="0">
                <a:latin typeface="+mn-lt"/>
              </a:rPr>
              <a:t>n</a:t>
            </a:r>
            <a:r>
              <a:rPr lang="en-US" altLang="zh-CN" sz="2800" b="1" baseline="30000" dirty="0" smtClean="0">
                <a:latin typeface="+mn-lt"/>
              </a:rPr>
              <a:t>2</a:t>
            </a:r>
            <a:r>
              <a:rPr lang="en-US" altLang="zh-CN" sz="2800" b="1" dirty="0" smtClean="0">
                <a:latin typeface="+mn-lt"/>
              </a:rPr>
              <a:t>-2</a:t>
            </a:r>
            <a:r>
              <a:rPr lang="en-US" altLang="zh-CN" sz="2800" b="1" i="1" dirty="0" smtClean="0">
                <a:latin typeface="+mn-lt"/>
              </a:rPr>
              <a:t>n</a:t>
            </a:r>
            <a:r>
              <a:rPr lang="en-US" altLang="zh-CN" sz="2800" b="1" dirty="0" smtClean="0">
                <a:latin typeface="+mn-lt"/>
              </a:rPr>
              <a:t>)=</a:t>
            </a:r>
            <a:r>
              <a:rPr lang="en-US" altLang="zh-CN" sz="2800" b="1" i="1" dirty="0" smtClean="0">
                <a:latin typeface="+mn-lt"/>
              </a:rPr>
              <a:t>n</a:t>
            </a:r>
            <a:r>
              <a:rPr lang="en-US" altLang="zh-CN" sz="2800" b="1" baseline="30000" dirty="0" smtClean="0">
                <a:latin typeface="+mn-lt"/>
              </a:rPr>
              <a:t>3</a:t>
            </a:r>
            <a:r>
              <a:rPr lang="en-US" altLang="zh-CN" sz="2800" b="1" dirty="0" smtClean="0">
                <a:latin typeface="+mn-lt"/>
              </a:rPr>
              <a:t>-2</a:t>
            </a:r>
            <a:r>
              <a:rPr lang="en-US" altLang="zh-CN" sz="2800" b="1" i="1" dirty="0" smtClean="0">
                <a:latin typeface="+mn-lt"/>
              </a:rPr>
              <a:t>n</a:t>
            </a:r>
            <a:r>
              <a:rPr lang="en-US" altLang="zh-CN" sz="2800" b="1" baseline="30000" dirty="0" smtClean="0">
                <a:latin typeface="+mn-lt"/>
              </a:rPr>
              <a:t>2</a:t>
            </a:r>
            <a:r>
              <a:rPr lang="en-US" altLang="zh-CN" sz="2800" b="1" dirty="0" smtClean="0">
                <a:latin typeface="+mn-lt"/>
              </a:rPr>
              <a:t>+2</a:t>
            </a:r>
            <a:r>
              <a:rPr lang="en-US" altLang="zh-CN" sz="2800" b="1" i="1" dirty="0" smtClean="0">
                <a:latin typeface="+mn-lt"/>
              </a:rPr>
              <a:t>n</a:t>
            </a:r>
            <a:r>
              <a:rPr lang="en-US" altLang="zh-CN" sz="2800" b="1" baseline="30000" dirty="0" smtClean="0">
                <a:latin typeface="+mn-lt"/>
              </a:rPr>
              <a:t>2</a:t>
            </a:r>
            <a:r>
              <a:rPr lang="en-US" altLang="zh-CN" sz="2800" b="1" dirty="0" smtClean="0">
                <a:latin typeface="+mn-lt"/>
              </a:rPr>
              <a:t>-4</a:t>
            </a:r>
            <a:r>
              <a:rPr lang="en-US" altLang="zh-CN" sz="2800" b="1" i="1" dirty="0" smtClean="0">
                <a:latin typeface="+mn-lt"/>
              </a:rPr>
              <a:t>n</a:t>
            </a:r>
            <a:r>
              <a:rPr lang="en-US" altLang="zh-CN" sz="2800" b="1" dirty="0" smtClean="0">
                <a:latin typeface="+mn-lt"/>
              </a:rPr>
              <a:t>=</a:t>
            </a:r>
            <a:r>
              <a:rPr lang="en-US" altLang="zh-CN" sz="2800" b="1" i="1" dirty="0" smtClean="0">
                <a:latin typeface="+mn-lt"/>
              </a:rPr>
              <a:t>n</a:t>
            </a:r>
            <a:r>
              <a:rPr lang="en-US" altLang="zh-CN" sz="2800" b="1" baseline="30000" dirty="0" smtClean="0">
                <a:latin typeface="+mn-lt"/>
              </a:rPr>
              <a:t>3</a:t>
            </a:r>
            <a:r>
              <a:rPr lang="en-US" altLang="zh-CN" sz="2800" b="1" dirty="0" smtClean="0">
                <a:latin typeface="+mn-lt"/>
              </a:rPr>
              <a:t>-4</a:t>
            </a:r>
            <a:r>
              <a:rPr lang="en-US" altLang="zh-CN" sz="2800" b="1" i="1" dirty="0" smtClean="0">
                <a:latin typeface="+mn-lt"/>
              </a:rPr>
              <a:t>n.</a:t>
            </a:r>
            <a:r>
              <a:rPr lang="zh-CN" altLang="zh-CN" sz="2800" b="1" dirty="0" smtClean="0">
                <a:latin typeface="+mn-lt"/>
              </a:rPr>
              <a:t>故选</a:t>
            </a:r>
            <a:r>
              <a:rPr lang="en-US" altLang="zh-CN" sz="2800" b="1" dirty="0" smtClean="0">
                <a:latin typeface="+mn-lt"/>
              </a:rPr>
              <a:t>C</a:t>
            </a:r>
            <a:r>
              <a:rPr lang="en-US" altLang="zh-CN" sz="2800" b="1" i="1" dirty="0" smtClean="0">
                <a:latin typeface="+mn-lt"/>
              </a:rPr>
              <a:t>.</a:t>
            </a:r>
            <a:endParaRPr lang="zh-CN" altLang="zh-CN" sz="2800" b="1" i="1" spc="300" dirty="0">
              <a:latin typeface="+mn-lt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077056" y="1785926"/>
            <a:ext cx="7089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+mn-lt"/>
              </a:rPr>
              <a:t>C</a:t>
            </a:r>
            <a:endParaRPr lang="zh-CN" altLang="en-US" sz="28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" name=" 220"/>
          <p:cNvSpPr/>
          <p:nvPr/>
        </p:nvSpPr>
        <p:spPr>
          <a:xfrm>
            <a:off x="467544" y="476672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反馈固学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714348" y="428604"/>
            <a:ext cx="784887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sz="2800" b="1" dirty="0" smtClean="0">
                <a:latin typeface="+mn-lt"/>
              </a:rPr>
              <a:t> 2</a:t>
            </a:r>
            <a:r>
              <a:rPr lang="en-US" altLang="zh-CN" sz="2800" b="1" i="1" dirty="0" smtClean="0">
                <a:latin typeface="+mn-lt"/>
              </a:rPr>
              <a:t>.</a:t>
            </a:r>
            <a:r>
              <a:rPr lang="en-US" altLang="zh-CN" sz="2800" b="1" dirty="0" smtClean="0">
                <a:latin typeface="+mn-lt"/>
              </a:rPr>
              <a:t>若(</a:t>
            </a:r>
            <a:r>
              <a:rPr lang="en-US" altLang="zh-CN" sz="2800" b="1" i="1" dirty="0" smtClean="0">
                <a:latin typeface="+mn-lt"/>
              </a:rPr>
              <a:t>x</a:t>
            </a:r>
            <a:r>
              <a:rPr lang="en-US" altLang="zh-CN" sz="2800" b="1" dirty="0" smtClean="0">
                <a:latin typeface="+mn-lt"/>
              </a:rPr>
              <a:t>+2)(</a:t>
            </a:r>
            <a:r>
              <a:rPr lang="en-US" altLang="zh-CN" sz="2800" b="1" i="1" dirty="0" smtClean="0">
                <a:latin typeface="+mn-lt"/>
              </a:rPr>
              <a:t>x</a:t>
            </a:r>
            <a:r>
              <a:rPr lang="en-US" altLang="zh-CN" sz="2800" b="1" dirty="0" smtClean="0">
                <a:latin typeface="+mn-lt"/>
              </a:rPr>
              <a:t>-1)=</a:t>
            </a:r>
            <a:r>
              <a:rPr lang="en-US" altLang="zh-CN" sz="2800" b="1" i="1" dirty="0" smtClean="0">
                <a:latin typeface="+mn-lt"/>
              </a:rPr>
              <a:t>x</a:t>
            </a:r>
            <a:r>
              <a:rPr lang="en-US" altLang="zh-CN" sz="2800" b="1" baseline="30000" dirty="0" smtClean="0">
                <a:latin typeface="+mn-lt"/>
              </a:rPr>
              <a:t>2</a:t>
            </a:r>
            <a:r>
              <a:rPr lang="en-US" altLang="zh-CN" sz="2800" b="1" dirty="0" smtClean="0">
                <a:latin typeface="+mn-lt"/>
              </a:rPr>
              <a:t>+</a:t>
            </a:r>
            <a:r>
              <a:rPr lang="en-US" altLang="zh-CN" sz="2800" b="1" i="1" dirty="0" smtClean="0">
                <a:latin typeface="+mn-lt"/>
              </a:rPr>
              <a:t>mx</a:t>
            </a:r>
            <a:r>
              <a:rPr lang="en-US" altLang="zh-CN" sz="2800" b="1" dirty="0" smtClean="0">
                <a:latin typeface="+mn-lt"/>
              </a:rPr>
              <a:t>+</a:t>
            </a:r>
            <a:r>
              <a:rPr lang="en-US" altLang="zh-CN" sz="2800" b="1" i="1" dirty="0" smtClean="0">
                <a:latin typeface="+mn-lt"/>
              </a:rPr>
              <a:t>n</a:t>
            </a:r>
            <a:r>
              <a:rPr lang="en-US" altLang="zh-CN" sz="2800" b="1" dirty="0" smtClean="0">
                <a:latin typeface="+mn-lt"/>
              </a:rPr>
              <a:t>,则</a:t>
            </a:r>
            <a:r>
              <a:rPr lang="en-US" altLang="zh-CN" sz="2800" b="1" i="1" dirty="0" smtClean="0">
                <a:latin typeface="+mn-lt"/>
              </a:rPr>
              <a:t>m</a:t>
            </a:r>
            <a:r>
              <a:rPr lang="en-US" altLang="zh-CN" sz="2800" b="1" dirty="0" smtClean="0">
                <a:latin typeface="+mn-lt"/>
              </a:rPr>
              <a:t>+</a:t>
            </a:r>
            <a:r>
              <a:rPr lang="en-US" altLang="zh-CN" sz="2800" b="1" i="1" dirty="0" smtClean="0">
                <a:latin typeface="+mn-lt"/>
              </a:rPr>
              <a:t>n</a:t>
            </a:r>
            <a:r>
              <a:rPr lang="en-US" altLang="zh-CN" sz="2800" b="1" dirty="0" smtClean="0">
                <a:latin typeface="+mn-lt"/>
              </a:rPr>
              <a:t>等于	(</a:t>
            </a:r>
            <a:r>
              <a:rPr lang="en-US" altLang="zh-CN" sz="2800" b="1" i="1" dirty="0" smtClean="0">
                <a:latin typeface="+mn-lt"/>
              </a:rPr>
              <a:t>　　</a:t>
            </a:r>
            <a:r>
              <a:rPr lang="en-US" altLang="zh-CN" sz="2800" b="1" dirty="0" smtClean="0">
                <a:latin typeface="+mn-lt"/>
              </a:rPr>
              <a:t>)</a:t>
            </a:r>
            <a:endParaRPr lang="zh-CN" altLang="zh-CN" sz="2800" b="1" dirty="0" smtClean="0">
              <a:latin typeface="+mn-lt"/>
            </a:endParaRPr>
          </a:p>
          <a:p>
            <a:pPr>
              <a:lnSpc>
                <a:spcPct val="200000"/>
              </a:lnSpc>
            </a:pPr>
            <a:r>
              <a:rPr lang="en-US" altLang="zh-CN" sz="2800" b="1" dirty="0" smtClean="0">
                <a:latin typeface="+mn-lt"/>
              </a:rPr>
              <a:t>      A.1	       B.-2	      C.-1	    D.2</a:t>
            </a:r>
            <a:endParaRPr lang="zh-CN" altLang="zh-CN" sz="2800" b="1" dirty="0">
              <a:latin typeface="+mn-lt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857224" y="2236802"/>
            <a:ext cx="728667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zh-CN" sz="2800" b="1" spc="300" dirty="0" smtClean="0">
                <a:solidFill>
                  <a:srgbClr val="FF0000"/>
                </a:solidFill>
                <a:latin typeface="+mn-lt"/>
                <a:ea typeface="+mj-ea"/>
                <a:cs typeface="Times New Roman" pitchFamily="18" charset="0"/>
              </a:rPr>
              <a:t>解析</a:t>
            </a:r>
            <a:r>
              <a:rPr lang="en-US" altLang="zh-CN" sz="2800" b="1" spc="300" dirty="0" smtClean="0">
                <a:latin typeface="+mn-lt"/>
              </a:rPr>
              <a:t>:</a:t>
            </a:r>
            <a:r>
              <a:rPr lang="zh-CN" altLang="zh-CN" sz="2800" b="1" dirty="0" smtClean="0">
                <a:latin typeface="+mn-lt"/>
              </a:rPr>
              <a:t>依据多项式乘多项式的法则进行计算</a:t>
            </a:r>
            <a:r>
              <a:rPr lang="en-US" altLang="zh-CN" sz="2800" b="1" dirty="0" smtClean="0">
                <a:latin typeface="+mn-lt"/>
              </a:rPr>
              <a:t>,</a:t>
            </a:r>
            <a:r>
              <a:rPr lang="zh-CN" altLang="zh-CN" sz="2800" b="1" dirty="0" smtClean="0">
                <a:latin typeface="+mn-lt"/>
              </a:rPr>
              <a:t>然后对照各项的系数即可求出</a:t>
            </a:r>
            <a:r>
              <a:rPr lang="en-US" altLang="zh-CN" sz="2800" b="1" i="1" dirty="0" err="1" smtClean="0">
                <a:latin typeface="+mn-lt"/>
              </a:rPr>
              <a:t>m</a:t>
            </a:r>
            <a:r>
              <a:rPr lang="en-US" altLang="zh-CN" sz="2800" b="1" dirty="0" err="1" smtClean="0">
                <a:latin typeface="+mn-lt"/>
              </a:rPr>
              <a:t>,</a:t>
            </a:r>
            <a:r>
              <a:rPr lang="en-US" altLang="zh-CN" sz="2800" b="1" i="1" dirty="0" err="1" smtClean="0">
                <a:latin typeface="+mn-lt"/>
              </a:rPr>
              <a:t>n</a:t>
            </a:r>
            <a:r>
              <a:rPr lang="zh-CN" altLang="zh-CN" sz="2800" b="1" dirty="0" smtClean="0">
                <a:latin typeface="+mn-lt"/>
              </a:rPr>
              <a:t>的值</a:t>
            </a:r>
            <a:r>
              <a:rPr lang="en-US" altLang="zh-CN" sz="2800" b="1" i="1" dirty="0" smtClean="0">
                <a:latin typeface="+mn-lt"/>
              </a:rPr>
              <a:t>.</a:t>
            </a:r>
            <a:r>
              <a:rPr lang="zh-CN" altLang="zh-CN" sz="2800" b="1" dirty="0" smtClean="0">
                <a:latin typeface="+mn-lt"/>
              </a:rPr>
              <a:t>因为</a:t>
            </a:r>
            <a:r>
              <a:rPr lang="en-US" altLang="zh-CN" sz="2800" b="1" dirty="0" smtClean="0">
                <a:latin typeface="+mn-lt"/>
              </a:rPr>
              <a:t>(</a:t>
            </a:r>
            <a:r>
              <a:rPr lang="en-US" altLang="zh-CN" sz="2800" b="1" i="1" dirty="0" smtClean="0">
                <a:latin typeface="+mn-lt"/>
              </a:rPr>
              <a:t>x</a:t>
            </a:r>
            <a:r>
              <a:rPr lang="en-US" altLang="zh-CN" sz="2800" b="1" dirty="0" smtClean="0">
                <a:latin typeface="+mn-lt"/>
              </a:rPr>
              <a:t>+2)·(</a:t>
            </a:r>
            <a:r>
              <a:rPr lang="en-US" altLang="zh-CN" sz="2800" b="1" i="1" dirty="0" smtClean="0">
                <a:latin typeface="+mn-lt"/>
              </a:rPr>
              <a:t>x</a:t>
            </a:r>
            <a:r>
              <a:rPr lang="en-US" altLang="zh-CN" sz="2800" b="1" dirty="0" smtClean="0">
                <a:latin typeface="+mn-lt"/>
              </a:rPr>
              <a:t>-1)=</a:t>
            </a:r>
            <a:r>
              <a:rPr lang="en-US" altLang="zh-CN" sz="2800" b="1" i="1" dirty="0" smtClean="0">
                <a:latin typeface="+mn-lt"/>
              </a:rPr>
              <a:t>x</a:t>
            </a:r>
            <a:r>
              <a:rPr lang="en-US" altLang="zh-CN" sz="2800" b="1" baseline="30000" dirty="0" smtClean="0">
                <a:latin typeface="+mn-lt"/>
              </a:rPr>
              <a:t>2</a:t>
            </a:r>
            <a:r>
              <a:rPr lang="en-US" altLang="zh-CN" sz="2800" b="1" dirty="0" smtClean="0">
                <a:latin typeface="+mn-lt"/>
              </a:rPr>
              <a:t>+</a:t>
            </a:r>
            <a:r>
              <a:rPr lang="en-US" altLang="zh-CN" sz="2800" b="1" i="1" dirty="0" smtClean="0">
                <a:latin typeface="+mn-lt"/>
              </a:rPr>
              <a:t>x</a:t>
            </a:r>
            <a:r>
              <a:rPr lang="en-US" altLang="zh-CN" sz="2800" b="1" dirty="0" smtClean="0">
                <a:latin typeface="+mn-lt"/>
              </a:rPr>
              <a:t>-2=</a:t>
            </a:r>
            <a:r>
              <a:rPr lang="en-US" altLang="zh-CN" sz="2800" b="1" i="1" dirty="0" smtClean="0">
                <a:latin typeface="+mn-lt"/>
              </a:rPr>
              <a:t>x</a:t>
            </a:r>
            <a:r>
              <a:rPr lang="en-US" altLang="zh-CN" sz="2800" b="1" baseline="30000" dirty="0" smtClean="0">
                <a:latin typeface="+mn-lt"/>
              </a:rPr>
              <a:t>2</a:t>
            </a:r>
            <a:r>
              <a:rPr lang="en-US" altLang="zh-CN" sz="2800" b="1" dirty="0" smtClean="0">
                <a:latin typeface="+mn-lt"/>
              </a:rPr>
              <a:t>+</a:t>
            </a:r>
            <a:r>
              <a:rPr lang="en-US" altLang="zh-CN" sz="2800" b="1" i="1" dirty="0" smtClean="0">
                <a:latin typeface="+mn-lt"/>
              </a:rPr>
              <a:t>mx</a:t>
            </a:r>
            <a:r>
              <a:rPr lang="en-US" altLang="zh-CN" sz="2800" b="1" dirty="0" smtClean="0">
                <a:latin typeface="+mn-lt"/>
              </a:rPr>
              <a:t>+</a:t>
            </a:r>
            <a:r>
              <a:rPr lang="en-US" altLang="zh-CN" sz="2800" b="1" i="1" dirty="0" smtClean="0">
                <a:latin typeface="+mn-lt"/>
              </a:rPr>
              <a:t>n</a:t>
            </a:r>
            <a:r>
              <a:rPr lang="en-US" altLang="zh-CN" sz="2800" b="1" dirty="0" smtClean="0">
                <a:latin typeface="+mn-lt"/>
              </a:rPr>
              <a:t>,</a:t>
            </a:r>
            <a:r>
              <a:rPr lang="zh-CN" altLang="zh-CN" sz="2800" b="1" dirty="0" smtClean="0">
                <a:latin typeface="+mn-lt"/>
              </a:rPr>
              <a:t>所以</a:t>
            </a:r>
            <a:r>
              <a:rPr lang="en-US" altLang="zh-CN" sz="2800" b="1" i="1" dirty="0" smtClean="0">
                <a:latin typeface="+mn-lt"/>
              </a:rPr>
              <a:t>m</a:t>
            </a:r>
            <a:r>
              <a:rPr lang="en-US" altLang="zh-CN" sz="2800" b="1" dirty="0" smtClean="0">
                <a:latin typeface="+mn-lt"/>
              </a:rPr>
              <a:t>=1,</a:t>
            </a:r>
            <a:r>
              <a:rPr lang="en-US" altLang="zh-CN" sz="2800" b="1" i="1" dirty="0" smtClean="0">
                <a:latin typeface="+mn-lt"/>
              </a:rPr>
              <a:t>n</a:t>
            </a:r>
            <a:r>
              <a:rPr lang="en-US" altLang="zh-CN" sz="2800" b="1" dirty="0" smtClean="0">
                <a:latin typeface="+mn-lt"/>
              </a:rPr>
              <a:t>=-2</a:t>
            </a:r>
            <a:r>
              <a:rPr lang="en-US" altLang="zh-CN" sz="2800" b="1" i="1" dirty="0" smtClean="0">
                <a:latin typeface="+mn-lt"/>
              </a:rPr>
              <a:t>.</a:t>
            </a:r>
            <a:r>
              <a:rPr lang="zh-CN" altLang="zh-CN" sz="2800" b="1" dirty="0" smtClean="0">
                <a:latin typeface="+mn-lt"/>
              </a:rPr>
              <a:t>所以</a:t>
            </a:r>
            <a:r>
              <a:rPr lang="en-US" altLang="zh-CN" sz="2800" b="1" i="1" dirty="0" err="1" smtClean="0">
                <a:latin typeface="+mn-lt"/>
              </a:rPr>
              <a:t>m</a:t>
            </a:r>
            <a:r>
              <a:rPr lang="en-US" altLang="zh-CN" sz="2800" b="1" dirty="0" err="1" smtClean="0">
                <a:latin typeface="+mn-lt"/>
              </a:rPr>
              <a:t>+</a:t>
            </a:r>
            <a:r>
              <a:rPr lang="en-US" altLang="zh-CN" sz="2800" b="1" i="1" dirty="0" err="1" smtClean="0">
                <a:latin typeface="+mn-lt"/>
              </a:rPr>
              <a:t>n</a:t>
            </a:r>
            <a:r>
              <a:rPr lang="en-US" altLang="zh-CN" sz="2800" b="1" dirty="0" smtClean="0">
                <a:latin typeface="+mn-lt"/>
              </a:rPr>
              <a:t>=1-2=-1</a:t>
            </a:r>
            <a:r>
              <a:rPr lang="en-US" altLang="zh-CN" sz="2800" b="1" i="1" dirty="0" smtClean="0">
                <a:latin typeface="+mn-lt"/>
              </a:rPr>
              <a:t>.</a:t>
            </a:r>
            <a:r>
              <a:rPr lang="zh-CN" altLang="zh-CN" sz="2800" b="1" dirty="0" smtClean="0">
                <a:latin typeface="+mn-lt"/>
              </a:rPr>
              <a:t>故选</a:t>
            </a:r>
            <a:r>
              <a:rPr lang="en-US" altLang="zh-CN" sz="2800" b="1" dirty="0" smtClean="0">
                <a:latin typeface="+mn-lt"/>
              </a:rPr>
              <a:t>C</a:t>
            </a:r>
            <a:r>
              <a:rPr lang="en-US" altLang="zh-CN" sz="2800" b="1" i="1" dirty="0" smtClean="0">
                <a:latin typeface="+mn-lt"/>
              </a:rPr>
              <a:t>.</a:t>
            </a:r>
            <a:endParaRPr lang="zh-CN" altLang="zh-CN" sz="2800" b="1" dirty="0" smtClean="0">
              <a:latin typeface="+mn-lt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7429520" y="714356"/>
            <a:ext cx="706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+mn-lt"/>
              </a:rPr>
              <a:t>C</a:t>
            </a:r>
            <a:endParaRPr lang="zh-CN" altLang="en-US" sz="2800" b="1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" name=" 220"/>
          <p:cNvSpPr/>
          <p:nvPr/>
        </p:nvSpPr>
        <p:spPr>
          <a:xfrm>
            <a:off x="395536" y="260648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反馈固学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5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2">
      <a:majorFont>
        <a:latin typeface="Times New Roman"/>
        <a:ea typeface="Times New Roman"/>
        <a:cs typeface=""/>
      </a:majorFont>
      <a:minorFont>
        <a:latin typeface="Times New Roman"/>
        <a:ea typeface="Times New Roma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2769</TotalTime>
  <Words>546</Words>
  <Application>Microsoft Office PowerPoint</Application>
  <PresentationFormat>全屏显示(4:3)</PresentationFormat>
  <Paragraphs>91</Paragraphs>
  <Slides>13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5" baseType="lpstr">
      <vt:lpstr>Office 主题</vt:lpstr>
      <vt:lpstr>Equation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Administrator</cp:lastModifiedBy>
  <cp:revision>182</cp:revision>
  <dcterms:created xsi:type="dcterms:W3CDTF">2015-11-21T07:20:00Z</dcterms:created>
  <dcterms:modified xsi:type="dcterms:W3CDTF">2019-03-13T07:49:52Z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2052-10.1.0.5346</vt:lpwstr>
  </property>
</Properties>
</file>